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  <p:sldMasterId id="2147483688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mic Sans MS" panose="030F0702030302020204" pitchFamily="66" charset="0"/>
      <p:regular r:id="rId37"/>
      <p:bold r:id="rId38"/>
      <p:italic r:id="rId39"/>
      <p:boldItalic r:id="rId40"/>
    </p:embeddedFont>
    <p:embeddedFont>
      <p:font typeface="Gill Sans" panose="020B0604020202020204" charset="0"/>
      <p:regular r:id="rId41"/>
      <p:bold r:id="rId42"/>
    </p:embeddedFont>
    <p:embeddedFont>
      <p:font typeface="Helvetica Neue" panose="020B0604020202020204" charset="0"/>
      <p:regular r:id="rId43"/>
      <p:bold r:id="rId44"/>
      <p:italic r:id="rId45"/>
      <p:boldItalic r:id="rId46"/>
    </p:embeddedFont>
    <p:embeddedFont>
      <p:font typeface="Helvetica Neue Light" panose="020B0604020202020204" charset="0"/>
      <p:regular r:id="rId47"/>
      <p:bold r:id="rId48"/>
      <p:italic r:id="rId49"/>
      <p:bold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Open Sans SemiBold" panose="020B0706030804020204" pitchFamily="34" charset="0"/>
      <p:regular r:id="rId55"/>
      <p:bold r:id="rId56"/>
      <p:italic r:id="rId57"/>
      <p:boldItalic r:id="rId58"/>
    </p:embeddedFont>
    <p:embeddedFont>
      <p:font typeface="Optimist" panose="020B0604020202020204" charset="0"/>
      <p:regular r:id="rId59"/>
      <p:bold r:id="rId60"/>
      <p:italic r:id="rId61"/>
      <p:boldItalic r:id="rId62"/>
    </p:embeddedFont>
    <p:embeddedFont>
      <p:font typeface="Optimist Light" panose="020B0604020202020204" charset="0"/>
      <p:regular r:id="rId63"/>
      <p:bold r:id="rId64"/>
      <p:italic r:id="rId65"/>
      <p:boldItalic r:id="rId66"/>
    </p:embeddedFont>
    <p:embeddedFont>
      <p:font typeface="Optimist SemiBold" panose="020B0604020202020204" charset="0"/>
      <p:regular r:id="rId67"/>
      <p:bold r:id="rId68"/>
      <p:italic r:id="rId69"/>
      <p:boldItalic r:id="rId70"/>
    </p:embeddedFont>
    <p:embeddedFont>
      <p:font typeface="Roboto" panose="020B060402020202020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kesh Goyal" initials="" lastIdx="2" clrIdx="0"/>
  <p:cmAuthor id="1" name="Jennifer Hansen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7302" autoAdjust="0"/>
  </p:normalViewPr>
  <p:slideViewPr>
    <p:cSldViewPr snapToGrid="0">
      <p:cViewPr varScale="1">
        <p:scale>
          <a:sx n="102" d="100"/>
          <a:sy n="102" d="100"/>
        </p:scale>
        <p:origin x="2332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63" Type="http://schemas.openxmlformats.org/officeDocument/2006/relationships/font" Target="fonts/font31.fntdata"/><Relationship Id="rId68" Type="http://schemas.openxmlformats.org/officeDocument/2006/relationships/font" Target="fonts/font36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66" Type="http://schemas.openxmlformats.org/officeDocument/2006/relationships/font" Target="fonts/font34.fntdata"/><Relationship Id="rId74" Type="http://schemas.openxmlformats.org/officeDocument/2006/relationships/font" Target="fonts/font42.fntdata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2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openxmlformats.org/officeDocument/2006/relationships/font" Target="fonts/font32.fntdata"/><Relationship Id="rId69" Type="http://schemas.openxmlformats.org/officeDocument/2006/relationships/font" Target="fonts/font37.fntdata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19.fntdata"/><Relationship Id="rId72" Type="http://schemas.openxmlformats.org/officeDocument/2006/relationships/font" Target="fonts/font4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font" Target="fonts/font27.fntdata"/><Relationship Id="rId67" Type="http://schemas.openxmlformats.org/officeDocument/2006/relationships/font" Target="fonts/font35.fntdata"/><Relationship Id="rId20" Type="http://schemas.openxmlformats.org/officeDocument/2006/relationships/slide" Target="slides/slide17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font" Target="fonts/font30.fntdata"/><Relationship Id="rId70" Type="http://schemas.openxmlformats.org/officeDocument/2006/relationships/font" Target="fonts/font38.fntdata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font" Target="fonts/font28.fntdata"/><Relationship Id="rId65" Type="http://schemas.openxmlformats.org/officeDocument/2006/relationships/font" Target="fonts/font33.fntdata"/><Relationship Id="rId73" Type="http://schemas.openxmlformats.org/officeDocument/2006/relationships/font" Target="fonts/font41.fntdata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7.fntdata"/><Relationship Id="rId34" Type="http://schemas.openxmlformats.org/officeDocument/2006/relationships/font" Target="fonts/font2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font" Target="fonts/font3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5T01:49:17.147" idx="1">
    <p:pos x="6000" y="0"/>
    <p:text>Check it now</p:text>
  </p:cm>
  <p:cm authorId="0" dt="2020-09-25T11:16:44.328" idx="1">
    <p:pos x="6000" y="0"/>
    <p:text>@jennifer - this slide needs to be fixed. The quote is not visible.</p:text>
  </p:cm>
  <p:cm authorId="0" dt="2020-09-25T11:16:44.328" idx="2">
    <p:pos x="6000" y="0"/>
    <p:text>still doesn't show up completely.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97fd3a039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g997fd3a0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97fd3a039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997fd3a039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97fd3a039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997fd3a039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97fd3a039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97fd3a039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97fd3a039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97fd3a039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97fd3a03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97fd3a03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b21c82ad5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b21c82ad5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97fd3a039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997fd3a039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997fd3a039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997fd3a039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997fd3a039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997fd3a039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997fd3a55a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997fd3a55a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997fd3a039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997fd3a039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997fd3a039_0_5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/>
          </a:p>
        </p:txBody>
      </p:sp>
      <p:sp>
        <p:nvSpPr>
          <p:cNvPr id="426" name="Google Shape;426;g997fd3a039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997fd3a039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997fd3a039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997fd3a039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997fd3a039_0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97fd3a039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997fd3a039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997fd3a039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997fd3a039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97fd3a039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97fd3a039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97fd3a039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97fd3a039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997fd3a55a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997fd3a55a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97fd3a03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97fd3a039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97fd3a039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88725" y="11501438"/>
            <a:ext cx="55187850" cy="31043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997fd3a039_0_226:notes"/>
          <p:cNvSpPr txBox="1">
            <a:spLocks noGrp="1"/>
          </p:cNvSpPr>
          <p:nvPr>
            <p:ph type="body" idx="1"/>
          </p:nvPr>
        </p:nvSpPr>
        <p:spPr>
          <a:xfrm>
            <a:off x="701040" y="44277696"/>
            <a:ext cx="5608200" cy="36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2" name="Google Shape;202;g997fd3a039_0_226:notes"/>
          <p:cNvSpPr txBox="1">
            <a:spLocks noGrp="1"/>
          </p:cNvSpPr>
          <p:nvPr>
            <p:ph type="sldNum" idx="12"/>
          </p:nvPr>
        </p:nvSpPr>
        <p:spPr>
          <a:xfrm>
            <a:off x="3970938" y="87389366"/>
            <a:ext cx="3037800" cy="46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97fd3a039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97fd3a039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97fd3a039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997fd3a039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97fd3a039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97fd3a039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97fd3a039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97fd3a039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97fd3a03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97fd3a03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Dark">
  <p:cSld name="TITLE_AND_BODY_4">
    <p:bg>
      <p:bgPr>
        <a:solidFill>
          <a:srgbClr val="001F3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688301" y="221456"/>
            <a:ext cx="217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952500" y="1670685"/>
            <a:ext cx="7296000" cy="17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ctrTitle"/>
          </p:nvPr>
        </p:nvSpPr>
        <p:spPr>
          <a:xfrm>
            <a:off x="266700" y="2569577"/>
            <a:ext cx="8610600" cy="16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1" y="4400550"/>
            <a:ext cx="4200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66392" y="700088"/>
            <a:ext cx="4025502" cy="140017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33375" y="4695825"/>
            <a:ext cx="1905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628650" y="1160396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85726" y="4869291"/>
            <a:ext cx="86964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>
            <a:off x="457200" y="120015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2"/>
          </p:nvPr>
        </p:nvSpPr>
        <p:spPr>
          <a:xfrm>
            <a:off x="85726" y="4869291"/>
            <a:ext cx="86964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6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300"/>
            </a:lvl2pPr>
            <a:lvl3pPr marL="137160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4pPr>
            <a:lvl5pPr marL="228600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lank">
  <p:cSld name="Title and 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85748" y="4869657"/>
            <a:ext cx="8698500" cy="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85726" y="4869291"/>
            <a:ext cx="86964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body" idx="1"/>
          </p:nvPr>
        </p:nvSpPr>
        <p:spPr>
          <a:xfrm>
            <a:off x="150126" y="767687"/>
            <a:ext cx="4364700" cy="3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body" idx="2"/>
          </p:nvPr>
        </p:nvSpPr>
        <p:spPr>
          <a:xfrm>
            <a:off x="4629149" y="767687"/>
            <a:ext cx="4351200" cy="3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3"/>
          </p:nvPr>
        </p:nvSpPr>
        <p:spPr>
          <a:xfrm>
            <a:off x="85726" y="4869291"/>
            <a:ext cx="86964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>
            <a:off x="5080" y="0"/>
            <a:ext cx="91314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sic Text">
  <p:cSld name="Basic Text">
    <p:bg>
      <p:bgPr>
        <a:solidFill>
          <a:srgbClr val="FAF8F9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title"/>
          </p:nvPr>
        </p:nvSpPr>
        <p:spPr>
          <a:xfrm>
            <a:off x="476250" y="428904"/>
            <a:ext cx="7810500" cy="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3B4A"/>
              </a:buClr>
              <a:buSzPts val="2900"/>
              <a:buFont typeface="Optimist Light"/>
              <a:buNone/>
              <a:defRPr sz="2900" b="0" i="0" u="none" strike="noStrike" cap="none">
                <a:solidFill>
                  <a:srgbClr val="263B4A"/>
                </a:solidFill>
                <a:latin typeface="Optimist Light"/>
                <a:ea typeface="Optimist Light"/>
                <a:cs typeface="Optimist Light"/>
                <a:sym typeface="Optimist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1"/>
          </p:nvPr>
        </p:nvSpPr>
        <p:spPr>
          <a:xfrm>
            <a:off x="476250" y="852097"/>
            <a:ext cx="781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87681"/>
              </a:buClr>
              <a:buSzPts val="1200"/>
              <a:buFont typeface="Optimist SemiBold"/>
              <a:buNone/>
              <a:defRPr sz="1200" b="0" i="0" u="none" strike="noStrike" cap="none">
                <a:solidFill>
                  <a:srgbClr val="687681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sldNum" idx="12"/>
          </p:nvPr>
        </p:nvSpPr>
        <p:spPr>
          <a:xfrm>
            <a:off x="8694456" y="221456"/>
            <a:ext cx="205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2"/>
          </p:nvPr>
        </p:nvSpPr>
        <p:spPr>
          <a:xfrm>
            <a:off x="952500" y="1563951"/>
            <a:ext cx="7719000" cy="27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63B4A"/>
              </a:buClr>
              <a:buSzPts val="1200"/>
              <a:buFont typeface="Optimist"/>
              <a:buNone/>
              <a:defRPr sz="1200" b="0" i="0" u="none" strike="noStrike" cap="none">
                <a:solidFill>
                  <a:srgbClr val="263B4A"/>
                </a:solidFill>
                <a:latin typeface="Optimist"/>
                <a:ea typeface="Optimist"/>
                <a:cs typeface="Optimist"/>
                <a:sym typeface="Optimis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63B4A"/>
              </a:buClr>
              <a:buSzPts val="1200"/>
              <a:buFont typeface="Optimist"/>
              <a:buNone/>
              <a:defRPr sz="1200" b="0" i="0" u="none" strike="noStrike" cap="none">
                <a:solidFill>
                  <a:srgbClr val="263B4A"/>
                </a:solidFill>
                <a:latin typeface="Optimist"/>
                <a:ea typeface="Optimist"/>
                <a:cs typeface="Optimist"/>
                <a:sym typeface="Optimis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63B4A"/>
              </a:buClr>
              <a:buSzPts val="1200"/>
              <a:buFont typeface="Optimist"/>
              <a:buNone/>
              <a:defRPr sz="1200" b="0" i="0" u="none" strike="noStrike" cap="none">
                <a:solidFill>
                  <a:srgbClr val="263B4A"/>
                </a:solidFill>
                <a:latin typeface="Optimist"/>
                <a:ea typeface="Optimist"/>
                <a:cs typeface="Optimist"/>
                <a:sym typeface="Optimis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63B4A"/>
              </a:buClr>
              <a:buSzPts val="1200"/>
              <a:buFont typeface="Optimist"/>
              <a:buNone/>
              <a:defRPr sz="1200" b="0" i="0" u="none" strike="noStrike" cap="none">
                <a:solidFill>
                  <a:srgbClr val="263B4A"/>
                </a:solidFill>
                <a:latin typeface="Optimist"/>
                <a:ea typeface="Optimist"/>
                <a:cs typeface="Optimist"/>
                <a:sym typeface="Optimis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63B4A"/>
              </a:buClr>
              <a:buSzPts val="1200"/>
              <a:buFont typeface="Optimist"/>
              <a:buNone/>
              <a:defRPr sz="1200" b="0" i="0" u="none" strike="noStrike" cap="none">
                <a:solidFill>
                  <a:srgbClr val="263B4A"/>
                </a:solidFill>
                <a:latin typeface="Optimist"/>
                <a:ea typeface="Optimist"/>
                <a:cs typeface="Optimist"/>
                <a:sym typeface="Optimist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Dark">
  <p:cSld name="TITLE_AND_BODY_4">
    <p:bg>
      <p:bgPr>
        <a:solidFill>
          <a:srgbClr val="001F36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688301" y="221456"/>
            <a:ext cx="217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1"/>
          </p:nvPr>
        </p:nvSpPr>
        <p:spPr>
          <a:xfrm>
            <a:off x="952500" y="1670685"/>
            <a:ext cx="7296000" cy="17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Dark">
  <p:cSld name="TITLE_AND_BODY_4">
    <p:bg>
      <p:bgPr>
        <a:solidFill>
          <a:srgbClr val="001F36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>
            <a:spLocks noGrp="1"/>
          </p:cNvSpPr>
          <p:nvPr>
            <p:ph type="sldNum" idx="12"/>
          </p:nvPr>
        </p:nvSpPr>
        <p:spPr>
          <a:xfrm>
            <a:off x="8688301" y="221456"/>
            <a:ext cx="217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3" name="Google Shape;143;p37"/>
          <p:cNvSpPr txBox="1">
            <a:spLocks noGrp="1"/>
          </p:cNvSpPr>
          <p:nvPr>
            <p:ph type="body" idx="1"/>
          </p:nvPr>
        </p:nvSpPr>
        <p:spPr>
          <a:xfrm>
            <a:off x="952500" y="1670685"/>
            <a:ext cx="7296000" cy="17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Text Dark">
  <p:cSld name="Simple Text Dark">
    <p:bg>
      <p:bgPr>
        <a:solidFill>
          <a:srgbClr val="001F36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>
            <a:spLocks noGrp="1"/>
          </p:cNvSpPr>
          <p:nvPr>
            <p:ph type="sldNum" idx="12"/>
          </p:nvPr>
        </p:nvSpPr>
        <p:spPr>
          <a:xfrm>
            <a:off x="8694456" y="221456"/>
            <a:ext cx="205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6" name="Google Shape;146;p38"/>
          <p:cNvSpPr txBox="1">
            <a:spLocks noGrp="1"/>
          </p:cNvSpPr>
          <p:nvPr>
            <p:ph type="body" idx="1"/>
          </p:nvPr>
        </p:nvSpPr>
        <p:spPr>
          <a:xfrm>
            <a:off x="666750" y="1194029"/>
            <a:ext cx="7810500" cy="27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timist"/>
              <a:buNone/>
              <a:defRPr sz="2000" b="0" i="0" u="none" strike="noStrike" cap="none">
                <a:solidFill>
                  <a:srgbClr val="FFFFFF"/>
                </a:solidFill>
                <a:latin typeface="Optimist"/>
                <a:ea typeface="Optimist"/>
                <a:cs typeface="Optimist"/>
                <a:sym typeface="Optimis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timist"/>
              <a:buNone/>
              <a:defRPr sz="2000" b="0" i="0" u="none" strike="noStrike" cap="none">
                <a:solidFill>
                  <a:srgbClr val="FFFFFF"/>
                </a:solidFill>
                <a:latin typeface="Optimist"/>
                <a:ea typeface="Optimist"/>
                <a:cs typeface="Optimist"/>
                <a:sym typeface="Optimis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timist"/>
              <a:buNone/>
              <a:defRPr sz="2000" b="0" i="0" u="none" strike="noStrike" cap="none">
                <a:solidFill>
                  <a:srgbClr val="FFFFFF"/>
                </a:solidFill>
                <a:latin typeface="Optimist"/>
                <a:ea typeface="Optimist"/>
                <a:cs typeface="Optimist"/>
                <a:sym typeface="Optimis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timist"/>
              <a:buNone/>
              <a:defRPr sz="2000" b="0" i="0" u="none" strike="noStrike" cap="none">
                <a:solidFill>
                  <a:srgbClr val="FFFFFF"/>
                </a:solidFill>
                <a:latin typeface="Optimist"/>
                <a:ea typeface="Optimist"/>
                <a:cs typeface="Optimist"/>
                <a:sym typeface="Optimis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timist"/>
              <a:buNone/>
              <a:defRPr sz="2000" b="0" i="0" u="none" strike="noStrike" cap="none">
                <a:solidFill>
                  <a:srgbClr val="FFFFFF"/>
                </a:solidFill>
                <a:latin typeface="Optimist"/>
                <a:ea typeface="Optimist"/>
                <a:cs typeface="Optimist"/>
                <a:sym typeface="Optimist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Dark">
  <p:cSld name="Section Title Dark">
    <p:bg>
      <p:bgPr>
        <a:solidFill>
          <a:srgbClr val="001F36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>
            <a:spLocks noGrp="1"/>
          </p:cNvSpPr>
          <p:nvPr>
            <p:ph type="body" idx="1"/>
          </p:nvPr>
        </p:nvSpPr>
        <p:spPr>
          <a:xfrm>
            <a:off x="952500" y="2176788"/>
            <a:ext cx="72960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Optimist Light"/>
              <a:buNone/>
              <a:defRPr sz="4700" b="0" i="0" u="none" strike="noStrike" cap="none">
                <a:solidFill>
                  <a:srgbClr val="FFFFFF"/>
                </a:solidFill>
                <a:latin typeface="Optimist Light"/>
                <a:ea typeface="Optimist Light"/>
                <a:cs typeface="Optimist Light"/>
                <a:sym typeface="Optimist Light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9" name="Google Shape;149;p39"/>
          <p:cNvSpPr/>
          <p:nvPr/>
        </p:nvSpPr>
        <p:spPr>
          <a:xfrm>
            <a:off x="951905" y="2887833"/>
            <a:ext cx="1347900" cy="66600"/>
          </a:xfrm>
          <a:prstGeom prst="rect">
            <a:avLst/>
          </a:prstGeom>
          <a:solidFill>
            <a:srgbClr val="009DD7"/>
          </a:solidFill>
          <a:ln>
            <a:noFill/>
          </a:ln>
        </p:spPr>
        <p:txBody>
          <a:bodyPr spcFirstLastPara="1" wrap="square" lIns="17150" tIns="17150" rIns="1715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Pts val="700"/>
              <a:buFont typeface="Gill Sans"/>
              <a:buNone/>
            </a:pPr>
            <a:endParaRPr sz="700" b="0" i="0" u="none" strike="noStrike" cap="none">
              <a:solidFill>
                <a:srgbClr val="009DD7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Google Shape;150;p39"/>
          <p:cNvSpPr txBox="1">
            <a:spLocks noGrp="1"/>
          </p:cNvSpPr>
          <p:nvPr>
            <p:ph type="sldNum" idx="12"/>
          </p:nvPr>
        </p:nvSpPr>
        <p:spPr>
          <a:xfrm>
            <a:off x="8694456" y="221456"/>
            <a:ext cx="205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1" name="Google Shape;151;p39"/>
          <p:cNvSpPr txBox="1">
            <a:spLocks noGrp="1"/>
          </p:cNvSpPr>
          <p:nvPr>
            <p:ph type="body" idx="2"/>
          </p:nvPr>
        </p:nvSpPr>
        <p:spPr>
          <a:xfrm>
            <a:off x="951905" y="1976438"/>
            <a:ext cx="1320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 SemiBold"/>
              <a:buNone/>
              <a:defRPr sz="12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grpSp>
        <p:nvGrpSpPr>
          <p:cNvPr id="152" name="Google Shape;152;p39"/>
          <p:cNvGrpSpPr/>
          <p:nvPr/>
        </p:nvGrpSpPr>
        <p:grpSpPr>
          <a:xfrm>
            <a:off x="6982410" y="4557887"/>
            <a:ext cx="1936533" cy="526967"/>
            <a:chOff x="18619761" y="12154365"/>
            <a:chExt cx="5164089" cy="1405245"/>
          </a:xfrm>
        </p:grpSpPr>
        <p:pic>
          <p:nvPicPr>
            <p:cNvPr id="153" name="Google Shape;153;p39" descr="DeliveryExpLogo_White_RGB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619761" y="12154365"/>
              <a:ext cx="2894117" cy="140524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4" name="Google Shape;154;p39"/>
            <p:cNvCxnSpPr/>
            <p:nvPr/>
          </p:nvCxnSpPr>
          <p:spPr>
            <a:xfrm rot="10800000">
              <a:off x="21281857" y="12535155"/>
              <a:ext cx="0" cy="653400"/>
            </a:xfrm>
            <a:prstGeom prst="straightConnector1">
              <a:avLst/>
            </a:prstGeom>
            <a:noFill/>
            <a:ln w="12700" cap="flat" cmpd="sng">
              <a:solidFill>
                <a:srgbClr val="FFFFFF">
                  <a:alpha val="57250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sp>
          <p:nvSpPr>
            <p:cNvPr id="155" name="Google Shape;155;p39"/>
            <p:cNvSpPr txBox="1"/>
            <p:nvPr/>
          </p:nvSpPr>
          <p:spPr>
            <a:xfrm>
              <a:off x="21393150" y="12620625"/>
              <a:ext cx="2390700" cy="77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Optimist Light"/>
                  <a:ea typeface="Optimist Light"/>
                  <a:cs typeface="Optimist Light"/>
                  <a:sym typeface="Optimist Light"/>
                </a:rPr>
                <a:t>team name</a:t>
              </a:r>
              <a:endParaRPr sz="1100">
                <a:solidFill>
                  <a:srgbClr val="FFFFFF"/>
                </a:solidFill>
                <a:latin typeface="Optimist Light"/>
                <a:ea typeface="Optimist Light"/>
                <a:cs typeface="Optimist Light"/>
                <a:sym typeface="Optimist Light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Text">
  <p:cSld name="Basic Text">
    <p:bg>
      <p:bgPr>
        <a:solidFill>
          <a:srgbClr val="FAF8F9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0"/>
          <p:cNvSpPr txBox="1">
            <a:spLocks noGrp="1"/>
          </p:cNvSpPr>
          <p:nvPr>
            <p:ph type="title"/>
          </p:nvPr>
        </p:nvSpPr>
        <p:spPr>
          <a:xfrm>
            <a:off x="476250" y="428904"/>
            <a:ext cx="7810500" cy="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3B4A"/>
              </a:buClr>
              <a:buSzPts val="2900"/>
              <a:buFont typeface="Optimist Light"/>
              <a:buNone/>
              <a:defRPr sz="2900" b="0" i="0" u="none" strike="noStrike" cap="none">
                <a:solidFill>
                  <a:srgbClr val="263B4A"/>
                </a:solidFill>
                <a:latin typeface="Optimist Light"/>
                <a:ea typeface="Optimist Light"/>
                <a:cs typeface="Optimist Light"/>
                <a:sym typeface="Optimist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body" idx="1"/>
          </p:nvPr>
        </p:nvSpPr>
        <p:spPr>
          <a:xfrm>
            <a:off x="476250" y="852097"/>
            <a:ext cx="781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87681"/>
              </a:buClr>
              <a:buSzPts val="1200"/>
              <a:buFont typeface="Optimist SemiBold"/>
              <a:buNone/>
              <a:defRPr sz="1200" b="0" i="0" u="none" strike="noStrike" cap="none">
                <a:solidFill>
                  <a:srgbClr val="687681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9" name="Google Shape;159;p40"/>
          <p:cNvSpPr txBox="1">
            <a:spLocks noGrp="1"/>
          </p:cNvSpPr>
          <p:nvPr>
            <p:ph type="sldNum" idx="12"/>
          </p:nvPr>
        </p:nvSpPr>
        <p:spPr>
          <a:xfrm>
            <a:off x="8694456" y="221456"/>
            <a:ext cx="2055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timist SemiBold"/>
              <a:buNone/>
              <a:defRPr sz="1100" b="0" i="0" u="none" strike="noStrike" cap="none">
                <a:solidFill>
                  <a:srgbClr val="FFFFFF"/>
                </a:solidFill>
                <a:latin typeface="Optimist SemiBold"/>
                <a:ea typeface="Optimist SemiBold"/>
                <a:cs typeface="Optimist SemiBold"/>
                <a:sym typeface="Optimist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0" name="Google Shape;160;p40"/>
          <p:cNvSpPr txBox="1">
            <a:spLocks noGrp="1"/>
          </p:cNvSpPr>
          <p:nvPr>
            <p:ph type="body" idx="2"/>
          </p:nvPr>
        </p:nvSpPr>
        <p:spPr>
          <a:xfrm>
            <a:off x="952500" y="1563951"/>
            <a:ext cx="7719000" cy="27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63B4A"/>
              </a:buClr>
              <a:buSzPts val="1200"/>
              <a:buFont typeface="Optimist"/>
              <a:buNone/>
              <a:defRPr sz="1200" b="0" i="0" u="none" strike="noStrike" cap="none">
                <a:solidFill>
                  <a:srgbClr val="263B4A"/>
                </a:solidFill>
                <a:latin typeface="Optimist"/>
                <a:ea typeface="Optimist"/>
                <a:cs typeface="Optimist"/>
                <a:sym typeface="Optimis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63B4A"/>
              </a:buClr>
              <a:buSzPts val="1200"/>
              <a:buFont typeface="Optimist"/>
              <a:buNone/>
              <a:defRPr sz="1200" b="0" i="0" u="none" strike="noStrike" cap="none">
                <a:solidFill>
                  <a:srgbClr val="263B4A"/>
                </a:solidFill>
                <a:latin typeface="Optimist"/>
                <a:ea typeface="Optimist"/>
                <a:cs typeface="Optimist"/>
                <a:sym typeface="Optimis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63B4A"/>
              </a:buClr>
              <a:buSzPts val="1200"/>
              <a:buFont typeface="Optimist"/>
              <a:buNone/>
              <a:defRPr sz="1200" b="0" i="0" u="none" strike="noStrike" cap="none">
                <a:solidFill>
                  <a:srgbClr val="263B4A"/>
                </a:solidFill>
                <a:latin typeface="Optimist"/>
                <a:ea typeface="Optimist"/>
                <a:cs typeface="Optimist"/>
                <a:sym typeface="Optimis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63B4A"/>
              </a:buClr>
              <a:buSzPts val="1200"/>
              <a:buFont typeface="Optimist"/>
              <a:buNone/>
              <a:defRPr sz="1200" b="0" i="0" u="none" strike="noStrike" cap="none">
                <a:solidFill>
                  <a:srgbClr val="263B4A"/>
                </a:solidFill>
                <a:latin typeface="Optimist"/>
                <a:ea typeface="Optimist"/>
                <a:cs typeface="Optimist"/>
                <a:sym typeface="Optimis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63B4A"/>
              </a:buClr>
              <a:buSzPts val="1200"/>
              <a:buFont typeface="Optimist"/>
              <a:buNone/>
              <a:defRPr sz="1200" b="0" i="0" u="none" strike="noStrike" cap="none">
                <a:solidFill>
                  <a:srgbClr val="263B4A"/>
                </a:solidFill>
                <a:latin typeface="Optimist"/>
                <a:ea typeface="Optimist"/>
                <a:cs typeface="Optimist"/>
                <a:sym typeface="Optimist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>
            <a:spLocks noGrp="1"/>
          </p:cNvSpPr>
          <p:nvPr>
            <p:ph type="title"/>
          </p:nvPr>
        </p:nvSpPr>
        <p:spPr>
          <a:xfrm>
            <a:off x="304800" y="57150"/>
            <a:ext cx="85344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41"/>
          <p:cNvSpPr txBox="1">
            <a:spLocks noGrp="1"/>
          </p:cNvSpPr>
          <p:nvPr>
            <p:ph type="body" idx="1"/>
          </p:nvPr>
        </p:nvSpPr>
        <p:spPr>
          <a:xfrm>
            <a:off x="304800" y="794147"/>
            <a:ext cx="8534400" cy="3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body" idx="1"/>
          </p:nvPr>
        </p:nvSpPr>
        <p:spPr>
          <a:xfrm>
            <a:off x="628650" y="1160396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/>
          <p:nvPr/>
        </p:nvSpPr>
        <p:spPr>
          <a:xfrm>
            <a:off x="7457149" y="4842691"/>
            <a:ext cx="1614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474720" y="4979505"/>
            <a:ext cx="2514000" cy="1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33375" y="4695824"/>
            <a:ext cx="19050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5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comments" Target="../comments/commen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biswanath-basu-55ba833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linkedin.com/in/jennifer-hansen-93b4821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linkedin.com/in/rakeshgoyals/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/>
          <p:nvPr/>
        </p:nvSpPr>
        <p:spPr>
          <a:xfrm>
            <a:off x="-7460" y="0"/>
            <a:ext cx="9144000" cy="5143500"/>
          </a:xfrm>
          <a:prstGeom prst="rect">
            <a:avLst/>
          </a:prstGeom>
          <a:solidFill>
            <a:srgbClr val="EEEEEE">
              <a:alpha val="64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42"/>
          <p:cNvSpPr txBox="1">
            <a:spLocks noGrp="1"/>
          </p:cNvSpPr>
          <p:nvPr>
            <p:ph type="body" idx="1"/>
          </p:nvPr>
        </p:nvSpPr>
        <p:spPr>
          <a:xfrm>
            <a:off x="198950" y="1672825"/>
            <a:ext cx="8937600" cy="1600800"/>
          </a:xfrm>
          <a:prstGeom prst="rect">
            <a:avLst/>
          </a:prstGeom>
          <a:noFill/>
          <a:ln>
            <a:noFill/>
          </a:ln>
          <a:effectLst>
            <a:outerShdw blurRad="85725" dist="47625" dir="5400000" algn="bl" rotWithShape="0">
              <a:srgbClr val="000000">
                <a:alpha val="92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Pts val="6000"/>
              <a:buFont typeface="Optimist ExtraLight"/>
              <a:buNone/>
            </a:pPr>
            <a:r>
              <a:rPr lang="en" sz="38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Biz &amp; Tech partnership towards …</a:t>
            </a:r>
            <a:endParaRPr sz="3800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Pts val="6000"/>
              <a:buFont typeface="Optimist ExtraLight"/>
              <a:buNone/>
            </a:pPr>
            <a:endParaRPr sz="1500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Pts val="6000"/>
              <a:buFont typeface="Optimist ExtraLight"/>
              <a:buNone/>
            </a:pPr>
            <a:r>
              <a:rPr lang="en" sz="38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		</a:t>
            </a:r>
            <a:r>
              <a:rPr lang="en" sz="3800" i="1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10 "No Fear Releases" per day</a:t>
            </a:r>
            <a:endParaRPr sz="3800" i="1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Pts val="6000"/>
              <a:buFont typeface="Optimist ExtraLight"/>
              <a:buNone/>
            </a:pPr>
            <a:endParaRPr sz="2200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Pts val="6000"/>
              <a:buFont typeface="Optimist ExtraLight"/>
              <a:buNone/>
            </a:pPr>
            <a:endParaRPr sz="1100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9DD7"/>
              </a:buClr>
              <a:buSzPts val="6000"/>
              <a:buFont typeface="Optimist ExtraLight"/>
              <a:buNone/>
            </a:pPr>
            <a:endParaRPr sz="3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0" name="Google Shape;17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25" y="295575"/>
            <a:ext cx="1862050" cy="6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2"/>
          <p:cNvSpPr txBox="1"/>
          <p:nvPr/>
        </p:nvSpPr>
        <p:spPr>
          <a:xfrm>
            <a:off x="2484950" y="4743025"/>
            <a:ext cx="39957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>
                <a:solidFill>
                  <a:srgbClr val="7B7B7B"/>
                </a:solidFill>
                <a:latin typeface="Open Sans"/>
                <a:ea typeface="Open Sans"/>
                <a:cs typeface="Open Sans"/>
                <a:sym typeface="Open Sans"/>
              </a:rPr>
              <a:t>A transformation journey...</a:t>
            </a:r>
            <a:endParaRPr sz="1300" i="1">
              <a:solidFill>
                <a:srgbClr val="7B7B7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51"/>
          <p:cNvGrpSpPr/>
          <p:nvPr/>
        </p:nvGrpSpPr>
        <p:grpSpPr>
          <a:xfrm>
            <a:off x="84150" y="839125"/>
            <a:ext cx="8971025" cy="4086451"/>
            <a:chOff x="84150" y="839125"/>
            <a:chExt cx="8971025" cy="4086451"/>
          </a:xfrm>
        </p:grpSpPr>
        <p:pic>
          <p:nvPicPr>
            <p:cNvPr id="260" name="Google Shape;260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0900" y="2190750"/>
              <a:ext cx="1042476" cy="1042476"/>
            </a:xfrm>
            <a:prstGeom prst="rect">
              <a:avLst/>
            </a:prstGeom>
            <a:noFill/>
            <a:ln>
              <a:noFill/>
            </a:ln>
            <a:effectLst>
              <a:outerShdw blurRad="71438" dist="28575" dir="5400000" algn="bl" rotWithShape="0">
                <a:srgbClr val="CCCCCC">
                  <a:alpha val="50000"/>
                </a:srgbClr>
              </a:outerShdw>
            </a:effectLst>
          </p:spPr>
        </p:pic>
        <p:pic>
          <p:nvPicPr>
            <p:cNvPr id="261" name="Google Shape;261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85850" y="3930800"/>
              <a:ext cx="1141374" cy="994776"/>
            </a:xfrm>
            <a:prstGeom prst="rect">
              <a:avLst/>
            </a:prstGeom>
            <a:noFill/>
            <a:ln>
              <a:noFill/>
            </a:ln>
            <a:effectLst>
              <a:outerShdw blurRad="71438" dist="28575" dir="5400000" algn="bl" rotWithShape="0">
                <a:srgbClr val="CCCCCC">
                  <a:alpha val="50000"/>
                </a:srgbClr>
              </a:outerShdw>
            </a:effectLst>
          </p:spPr>
        </p:pic>
        <p:pic>
          <p:nvPicPr>
            <p:cNvPr id="262" name="Google Shape;262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79725" y="2264175"/>
              <a:ext cx="1323878" cy="853698"/>
            </a:xfrm>
            <a:prstGeom prst="rect">
              <a:avLst/>
            </a:prstGeom>
            <a:noFill/>
            <a:ln>
              <a:noFill/>
            </a:ln>
            <a:effectLst>
              <a:outerShdw blurRad="71438" dist="28575" dir="5400000" algn="bl" rotWithShape="0">
                <a:srgbClr val="CCCCCC">
                  <a:alpha val="50000"/>
                </a:srgbClr>
              </a:outerShdw>
            </a:effectLst>
          </p:spPr>
        </p:pic>
        <p:pic>
          <p:nvPicPr>
            <p:cNvPr id="263" name="Google Shape;263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52575" y="2093850"/>
              <a:ext cx="2708275" cy="1435753"/>
            </a:xfrm>
            <a:prstGeom prst="rect">
              <a:avLst/>
            </a:prstGeom>
            <a:noFill/>
            <a:ln>
              <a:noFill/>
            </a:ln>
            <a:effectLst>
              <a:outerShdw blurRad="71438" dist="28575" dir="5400000" algn="bl" rotWithShape="0">
                <a:srgbClr val="CCCCCC">
                  <a:alpha val="50000"/>
                </a:srgbClr>
              </a:outerShdw>
            </a:effectLst>
          </p:spPr>
        </p:pic>
        <p:sp>
          <p:nvSpPr>
            <p:cNvPr id="264" name="Google Shape;264;p51"/>
            <p:cNvSpPr/>
            <p:nvPr/>
          </p:nvSpPr>
          <p:spPr>
            <a:xfrm>
              <a:off x="2499275" y="2608060"/>
              <a:ext cx="407400" cy="272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1"/>
            <p:cNvSpPr/>
            <p:nvPr/>
          </p:nvSpPr>
          <p:spPr>
            <a:xfrm rot="-5400000">
              <a:off x="4204775" y="3590725"/>
              <a:ext cx="310200" cy="233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1"/>
            <p:cNvSpPr/>
            <p:nvPr/>
          </p:nvSpPr>
          <p:spPr>
            <a:xfrm rot="10797467">
              <a:off x="5776279" y="2608210"/>
              <a:ext cx="407100" cy="272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1"/>
            <p:cNvSpPr/>
            <p:nvPr/>
          </p:nvSpPr>
          <p:spPr>
            <a:xfrm rot="5400000">
              <a:off x="4204763" y="1838110"/>
              <a:ext cx="310200" cy="233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8" name="Google Shape;268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01200" y="839125"/>
              <a:ext cx="1232399" cy="896550"/>
            </a:xfrm>
            <a:prstGeom prst="rect">
              <a:avLst/>
            </a:prstGeom>
            <a:noFill/>
            <a:ln>
              <a:noFill/>
            </a:ln>
            <a:effectLst>
              <a:outerShdw blurRad="71438" dist="28575" dir="5400000" algn="bl" rotWithShape="0">
                <a:srgbClr val="CCCCCC">
                  <a:alpha val="50000"/>
                </a:srgbClr>
              </a:outerShdw>
            </a:effectLst>
          </p:spPr>
        </p:pic>
        <p:sp>
          <p:nvSpPr>
            <p:cNvPr id="269" name="Google Shape;269;p51"/>
            <p:cNvSpPr txBox="1"/>
            <p:nvPr/>
          </p:nvSpPr>
          <p:spPr>
            <a:xfrm>
              <a:off x="5113350" y="1015650"/>
              <a:ext cx="16956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21C5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Customers</a:t>
              </a:r>
              <a:endParaRPr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sp>
          <p:nvSpPr>
            <p:cNvPr id="270" name="Google Shape;270;p51"/>
            <p:cNvSpPr txBox="1"/>
            <p:nvPr/>
          </p:nvSpPr>
          <p:spPr>
            <a:xfrm>
              <a:off x="5113350" y="3911250"/>
              <a:ext cx="16194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21C5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Agents</a:t>
              </a:r>
              <a:endParaRPr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sp>
          <p:nvSpPr>
            <p:cNvPr id="271" name="Google Shape;271;p51"/>
            <p:cNvSpPr txBox="1"/>
            <p:nvPr/>
          </p:nvSpPr>
          <p:spPr>
            <a:xfrm>
              <a:off x="7913675" y="2463450"/>
              <a:ext cx="11415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21C5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Analysts</a:t>
              </a:r>
              <a:endParaRPr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sp>
          <p:nvSpPr>
            <p:cNvPr id="272" name="Google Shape;272;p51"/>
            <p:cNvSpPr txBox="1"/>
            <p:nvPr/>
          </p:nvSpPr>
          <p:spPr>
            <a:xfrm>
              <a:off x="84150" y="2692050"/>
              <a:ext cx="13752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21C5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Regulators</a:t>
              </a:r>
              <a:endParaRPr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sp>
        <p:nvSpPr>
          <p:cNvPr id="273" name="Google Shape;273;p51"/>
          <p:cNvSpPr txBox="1"/>
          <p:nvPr/>
        </p:nvSpPr>
        <p:spPr>
          <a:xfrm>
            <a:off x="177150" y="-27432"/>
            <a:ext cx="84849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Customer needs always at the core</a:t>
            </a:r>
            <a:endParaRPr sz="2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52"/>
          <p:cNvGrpSpPr/>
          <p:nvPr/>
        </p:nvGrpSpPr>
        <p:grpSpPr>
          <a:xfrm>
            <a:off x="3810485" y="839750"/>
            <a:ext cx="6158946" cy="3501466"/>
            <a:chOff x="4359125" y="839750"/>
            <a:chExt cx="5892039" cy="3501466"/>
          </a:xfrm>
        </p:grpSpPr>
        <p:sp>
          <p:nvSpPr>
            <p:cNvPr id="282" name="Google Shape;282;p52"/>
            <p:cNvSpPr txBox="1"/>
            <p:nvPr/>
          </p:nvSpPr>
          <p:spPr>
            <a:xfrm>
              <a:off x="6143150" y="839750"/>
              <a:ext cx="19545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21C5FF"/>
                  </a:solidFill>
                  <a:latin typeface="Open Sans"/>
                  <a:ea typeface="Open Sans"/>
                  <a:cs typeface="Open Sans"/>
                  <a:sym typeface="Open Sans"/>
                </a:rPr>
                <a:t>WHAT WE NEEDED</a:t>
              </a:r>
              <a:endParaRPr b="1">
                <a:solidFill>
                  <a:srgbClr val="21C5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83" name="Google Shape;283;p52"/>
            <p:cNvPicPr preferRelativeResize="0"/>
            <p:nvPr/>
          </p:nvPicPr>
          <p:blipFill>
            <a:blip r:embed="rId4"/>
            <a:srcRect/>
            <a:stretch/>
          </p:blipFill>
          <p:spPr>
            <a:xfrm>
              <a:off x="4359125" y="1447420"/>
              <a:ext cx="5892039" cy="28937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p52"/>
          <p:cNvSpPr txBox="1"/>
          <p:nvPr/>
        </p:nvSpPr>
        <p:spPr>
          <a:xfrm>
            <a:off x="173736" y="-27432"/>
            <a:ext cx="83559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problem was challenging</a:t>
            </a:r>
            <a:endParaRPr sz="2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278" name="Google Shape;278;p52"/>
          <p:cNvGrpSpPr/>
          <p:nvPr/>
        </p:nvGrpSpPr>
        <p:grpSpPr>
          <a:xfrm>
            <a:off x="0" y="839750"/>
            <a:ext cx="4359126" cy="3501466"/>
            <a:chOff x="0" y="839750"/>
            <a:chExt cx="4359126" cy="3501466"/>
          </a:xfrm>
        </p:grpSpPr>
        <p:pic>
          <p:nvPicPr>
            <p:cNvPr id="279" name="Google Shape;279;p52" descr="Image result for jalopy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1447420"/>
              <a:ext cx="4359126" cy="28937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52"/>
            <p:cNvSpPr txBox="1"/>
            <p:nvPr/>
          </p:nvSpPr>
          <p:spPr>
            <a:xfrm>
              <a:off x="734800" y="839750"/>
              <a:ext cx="17019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21C5FF"/>
                  </a:solidFill>
                  <a:latin typeface="Open Sans"/>
                  <a:ea typeface="Open Sans"/>
                  <a:cs typeface="Open Sans"/>
                  <a:sym typeface="Open Sans"/>
                </a:rPr>
                <a:t>WHAT WE HAD</a:t>
              </a:r>
              <a:endParaRPr b="1">
                <a:solidFill>
                  <a:srgbClr val="21C5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225" y="197400"/>
            <a:ext cx="4367401" cy="465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3"/>
          <p:cNvSpPr txBox="1"/>
          <p:nvPr/>
        </p:nvSpPr>
        <p:spPr>
          <a:xfrm>
            <a:off x="262425" y="1162150"/>
            <a:ext cx="4419900" cy="24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If I only had an hour to chop down a tree, I would spend the first 45 minutes sharpening my axe</a:t>
            </a:r>
            <a:endParaRPr sz="2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4"/>
          <p:cNvSpPr txBox="1"/>
          <p:nvPr/>
        </p:nvSpPr>
        <p:spPr>
          <a:xfrm>
            <a:off x="162900" y="2336125"/>
            <a:ext cx="8232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"/>
              <a:buChar char="●"/>
            </a:pPr>
            <a:r>
              <a:rPr lang="en" sz="1600" b="1">
                <a:solidFill>
                  <a:srgbClr val="21C5FF"/>
                </a:solidFill>
                <a:latin typeface="Open Sans"/>
                <a:ea typeface="Open Sans"/>
                <a:cs typeface="Open Sans"/>
                <a:sym typeface="Open Sans"/>
              </a:rPr>
              <a:t>Building out the CI /CD Pipeline to enable incremental releases</a:t>
            </a:r>
            <a:endParaRPr sz="1600" b="1">
              <a:solidFill>
                <a:srgbClr val="21C5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21C5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21C5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21C5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21C5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54"/>
          <p:cNvSpPr txBox="1"/>
          <p:nvPr/>
        </p:nvSpPr>
        <p:spPr>
          <a:xfrm>
            <a:off x="165325" y="1046425"/>
            <a:ext cx="75390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"/>
              <a:buChar char="●"/>
            </a:pPr>
            <a:r>
              <a:rPr lang="en" sz="1600" b="1">
                <a:solidFill>
                  <a:srgbClr val="21C5FF"/>
                </a:solidFill>
                <a:latin typeface="Open Sans"/>
                <a:ea typeface="Open Sans"/>
                <a:cs typeface="Open Sans"/>
                <a:sym typeface="Open Sans"/>
              </a:rPr>
              <a:t>A Cloud-based, API driven, microservices architecture</a:t>
            </a:r>
            <a:endParaRPr sz="1600" i="1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97" name="Google Shape;297;p54"/>
          <p:cNvSpPr txBox="1"/>
          <p:nvPr/>
        </p:nvSpPr>
        <p:spPr>
          <a:xfrm>
            <a:off x="173736" y="-27432"/>
            <a:ext cx="86253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Engineering approach</a:t>
            </a:r>
            <a:endParaRPr sz="2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298" name="Google Shape;298;p54"/>
          <p:cNvGrpSpPr/>
          <p:nvPr/>
        </p:nvGrpSpPr>
        <p:grpSpPr>
          <a:xfrm>
            <a:off x="-52850" y="3155825"/>
            <a:ext cx="9181399" cy="1308575"/>
            <a:chOff x="-52850" y="3155825"/>
            <a:chExt cx="9181399" cy="1308575"/>
          </a:xfrm>
        </p:grpSpPr>
        <p:pic>
          <p:nvPicPr>
            <p:cNvPr id="299" name="Google Shape;299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0" y="3285309"/>
              <a:ext cx="4556549" cy="1129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52850" y="3155825"/>
              <a:ext cx="4770899" cy="1308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1" name="Google Shape;301;p54"/>
          <p:cNvSpPr txBox="1"/>
          <p:nvPr/>
        </p:nvSpPr>
        <p:spPr>
          <a:xfrm>
            <a:off x="152400" y="1676400"/>
            <a:ext cx="77043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"/>
              <a:buChar char="●"/>
            </a:pPr>
            <a:r>
              <a:rPr lang="en" sz="1600" b="1">
                <a:solidFill>
                  <a:srgbClr val="21C5FF"/>
                </a:solidFill>
                <a:latin typeface="Open Sans"/>
                <a:ea typeface="Open Sans"/>
                <a:cs typeface="Open Sans"/>
                <a:sym typeface="Open Sans"/>
              </a:rPr>
              <a:t>Upfront engineering &amp; tooling investment was needed</a:t>
            </a:r>
            <a:endParaRPr sz="1600" b="1">
              <a:solidFill>
                <a:srgbClr val="21C5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5"/>
          <p:cNvSpPr txBox="1"/>
          <p:nvPr/>
        </p:nvSpPr>
        <p:spPr>
          <a:xfrm>
            <a:off x="173736" y="-27432"/>
            <a:ext cx="51615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Geographically dispersed teams</a:t>
            </a:r>
            <a:endParaRPr sz="2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307" name="Google Shape;307;p55"/>
          <p:cNvGrpSpPr/>
          <p:nvPr/>
        </p:nvGrpSpPr>
        <p:grpSpPr>
          <a:xfrm>
            <a:off x="5800500" y="573725"/>
            <a:ext cx="3105900" cy="4218150"/>
            <a:chOff x="5800500" y="573725"/>
            <a:chExt cx="3105900" cy="4218150"/>
          </a:xfrm>
        </p:grpSpPr>
        <p:sp>
          <p:nvSpPr>
            <p:cNvPr id="308" name="Google Shape;308;p55"/>
            <p:cNvSpPr txBox="1"/>
            <p:nvPr/>
          </p:nvSpPr>
          <p:spPr>
            <a:xfrm>
              <a:off x="5800500" y="573725"/>
              <a:ext cx="3105900" cy="14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28600" lvl="0" indent="-2476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BBE0"/>
                </a:buClr>
                <a:buSzPts val="1200"/>
                <a:buFont typeface="Open Sans SemiBold"/>
                <a:buChar char="●"/>
              </a:pPr>
              <a:r>
                <a:rPr lang="en" sz="1600">
                  <a:solidFill>
                    <a:srgbClr val="49BBE0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Initially 6  teams</a:t>
              </a:r>
              <a:endParaRPr sz="1600">
                <a:solidFill>
                  <a:srgbClr val="49BBE0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  <a:p>
              <a:pPr marL="228600" lvl="0" indent="-2476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BBE0"/>
                </a:buClr>
                <a:buSzPts val="1200"/>
                <a:buFont typeface="Open Sans SemiBold"/>
                <a:buChar char="●"/>
              </a:pPr>
              <a:r>
                <a:rPr lang="en" sz="1600">
                  <a:solidFill>
                    <a:srgbClr val="49BBE0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Grew quickly to 25+ teams</a:t>
              </a:r>
              <a:endParaRPr sz="1600">
                <a:solidFill>
                  <a:srgbClr val="49BBE0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  <a:p>
              <a:pPr marL="228600" lvl="0" indent="-2476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BBE0"/>
                </a:buClr>
                <a:buSzPts val="1200"/>
                <a:buFont typeface="Open Sans SemiBold"/>
                <a:buChar char="●"/>
              </a:pPr>
              <a:r>
                <a:rPr lang="en" sz="1600">
                  <a:solidFill>
                    <a:srgbClr val="49BBE0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500+ Call center agents</a:t>
              </a:r>
              <a:endParaRPr sz="1600">
                <a:solidFill>
                  <a:srgbClr val="49BBE0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  <a:p>
              <a:pPr marL="45720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BBE0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pic>
          <p:nvPicPr>
            <p:cNvPr id="309" name="Google Shape;309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10625" y="3772051"/>
              <a:ext cx="1168176" cy="1019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0" name="Google Shape;310;p55"/>
          <p:cNvGrpSpPr/>
          <p:nvPr/>
        </p:nvGrpSpPr>
        <p:grpSpPr>
          <a:xfrm>
            <a:off x="381000" y="618800"/>
            <a:ext cx="5374925" cy="4325475"/>
            <a:chOff x="381000" y="618800"/>
            <a:chExt cx="5374925" cy="4325475"/>
          </a:xfrm>
        </p:grpSpPr>
        <p:grpSp>
          <p:nvGrpSpPr>
            <p:cNvPr id="311" name="Google Shape;311;p55"/>
            <p:cNvGrpSpPr/>
            <p:nvPr/>
          </p:nvGrpSpPr>
          <p:grpSpPr>
            <a:xfrm>
              <a:off x="381000" y="618800"/>
              <a:ext cx="5374925" cy="4325475"/>
              <a:chOff x="381000" y="618800"/>
              <a:chExt cx="5374925" cy="4325475"/>
            </a:xfrm>
          </p:grpSpPr>
          <p:pic>
            <p:nvPicPr>
              <p:cNvPr id="312" name="Google Shape;312;p5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81000" y="1167232"/>
                <a:ext cx="5374925" cy="37770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" name="Google Shape;313;p5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980389" y="618800"/>
                <a:ext cx="3940672" cy="27691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4" name="Google Shape;314;p55"/>
            <p:cNvSpPr/>
            <p:nvPr/>
          </p:nvSpPr>
          <p:spPr>
            <a:xfrm rot="8100000">
              <a:off x="1955613" y="1017392"/>
              <a:ext cx="560877" cy="555362"/>
            </a:xfrm>
            <a:prstGeom prst="teardrop">
              <a:avLst>
                <a:gd name="adj" fmla="val 198847"/>
              </a:avLst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5"/>
            <p:cNvSpPr/>
            <p:nvPr/>
          </p:nvSpPr>
          <p:spPr>
            <a:xfrm rot="8100000">
              <a:off x="4674913" y="2778169"/>
              <a:ext cx="560877" cy="555362"/>
            </a:xfrm>
            <a:prstGeom prst="teardrop">
              <a:avLst>
                <a:gd name="adj" fmla="val 198847"/>
              </a:avLst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5"/>
            <p:cNvSpPr/>
            <p:nvPr/>
          </p:nvSpPr>
          <p:spPr>
            <a:xfrm>
              <a:off x="2146051" y="1203574"/>
              <a:ext cx="180000" cy="1830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5"/>
            <p:cNvSpPr/>
            <p:nvPr/>
          </p:nvSpPr>
          <p:spPr>
            <a:xfrm rot="8100000">
              <a:off x="4366763" y="2528819"/>
              <a:ext cx="560877" cy="555362"/>
            </a:xfrm>
            <a:prstGeom prst="teardrop">
              <a:avLst>
                <a:gd name="adj" fmla="val 198847"/>
              </a:avLst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5"/>
            <p:cNvSpPr/>
            <p:nvPr/>
          </p:nvSpPr>
          <p:spPr>
            <a:xfrm rot="8100000">
              <a:off x="4905038" y="2841119"/>
              <a:ext cx="560877" cy="555362"/>
            </a:xfrm>
            <a:prstGeom prst="teardrop">
              <a:avLst>
                <a:gd name="adj" fmla="val 198847"/>
              </a:avLst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5"/>
            <p:cNvSpPr/>
            <p:nvPr/>
          </p:nvSpPr>
          <p:spPr>
            <a:xfrm rot="8100000">
              <a:off x="4828838" y="2688719"/>
              <a:ext cx="560877" cy="555362"/>
            </a:xfrm>
            <a:prstGeom prst="teardrop">
              <a:avLst>
                <a:gd name="adj" fmla="val 198847"/>
              </a:avLst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5"/>
            <p:cNvSpPr/>
            <p:nvPr/>
          </p:nvSpPr>
          <p:spPr>
            <a:xfrm>
              <a:off x="5017751" y="2888150"/>
              <a:ext cx="180000" cy="1830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5"/>
            <p:cNvSpPr/>
            <p:nvPr/>
          </p:nvSpPr>
          <p:spPr>
            <a:xfrm>
              <a:off x="4557199" y="2701496"/>
              <a:ext cx="180000" cy="183000"/>
            </a:xfrm>
            <a:prstGeom prst="ellipse">
              <a:avLst/>
            </a:prstGeom>
            <a:solidFill>
              <a:srgbClr val="6FA8D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/>
          <p:nvPr/>
        </p:nvSpPr>
        <p:spPr>
          <a:xfrm>
            <a:off x="0" y="-100"/>
            <a:ext cx="3644700" cy="5143500"/>
          </a:xfrm>
          <a:prstGeom prst="rect">
            <a:avLst/>
          </a:prstGeom>
          <a:solidFill>
            <a:srgbClr val="0D1B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56"/>
          <p:cNvSpPr txBox="1"/>
          <p:nvPr/>
        </p:nvSpPr>
        <p:spPr>
          <a:xfrm>
            <a:off x="122725" y="152800"/>
            <a:ext cx="3418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 Development</a:t>
            </a:r>
            <a:endParaRPr sz="22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56"/>
          <p:cNvSpPr txBox="1"/>
          <p:nvPr/>
        </p:nvSpPr>
        <p:spPr>
          <a:xfrm>
            <a:off x="-18314" y="1444300"/>
            <a:ext cx="35868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Vendor product updates non-existent, sub-optimal costly workarounds</a:t>
            </a: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329" name="Google Shape;329;p56"/>
          <p:cNvGrpSpPr/>
          <p:nvPr/>
        </p:nvGrpSpPr>
        <p:grpSpPr>
          <a:xfrm>
            <a:off x="3701700" y="838200"/>
            <a:ext cx="5366100" cy="4011175"/>
            <a:chOff x="3701700" y="838200"/>
            <a:chExt cx="5366100" cy="4011175"/>
          </a:xfrm>
        </p:grpSpPr>
        <p:pic>
          <p:nvPicPr>
            <p:cNvPr id="330" name="Google Shape;330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01700" y="838200"/>
              <a:ext cx="5366100" cy="35407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56"/>
            <p:cNvSpPr txBox="1"/>
            <p:nvPr/>
          </p:nvSpPr>
          <p:spPr>
            <a:xfrm>
              <a:off x="4724400" y="4386175"/>
              <a:ext cx="40776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1C5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How we worked in the past</a:t>
              </a:r>
              <a:endParaRPr sz="15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sp>
        <p:nvSpPr>
          <p:cNvPr id="332" name="Google Shape;332;p56"/>
          <p:cNvSpPr txBox="1"/>
          <p:nvPr/>
        </p:nvSpPr>
        <p:spPr>
          <a:xfrm>
            <a:off x="0" y="2590800"/>
            <a:ext cx="3586800" cy="1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Multiple manual hand offs between product, eng. and customer servicing</a:t>
            </a: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/>
          <p:nvPr/>
        </p:nvSpPr>
        <p:spPr>
          <a:xfrm>
            <a:off x="0" y="-100"/>
            <a:ext cx="3644700" cy="5143500"/>
          </a:xfrm>
          <a:prstGeom prst="rect">
            <a:avLst/>
          </a:prstGeom>
          <a:solidFill>
            <a:srgbClr val="0D1B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38" name="Google Shape;338;p57"/>
          <p:cNvSpPr txBox="1"/>
          <p:nvPr/>
        </p:nvSpPr>
        <p:spPr>
          <a:xfrm>
            <a:off x="122725" y="155448"/>
            <a:ext cx="3418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Co-location Approach</a:t>
            </a:r>
            <a:endParaRPr sz="22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p57"/>
          <p:cNvSpPr txBox="1"/>
          <p:nvPr/>
        </p:nvSpPr>
        <p:spPr>
          <a:xfrm>
            <a:off x="-24375" y="1314900"/>
            <a:ext cx="36018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21C5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Product &amp; Development work together as one team</a:t>
            </a: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340" name="Google Shape;340;p57"/>
          <p:cNvGrpSpPr/>
          <p:nvPr/>
        </p:nvGrpSpPr>
        <p:grpSpPr>
          <a:xfrm>
            <a:off x="3674625" y="615950"/>
            <a:ext cx="5469376" cy="4233425"/>
            <a:chOff x="3674625" y="615950"/>
            <a:chExt cx="5469376" cy="4233425"/>
          </a:xfrm>
        </p:grpSpPr>
        <p:pic>
          <p:nvPicPr>
            <p:cNvPr id="341" name="Google Shape;341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74625" y="615950"/>
              <a:ext cx="5469376" cy="36994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57"/>
            <p:cNvSpPr txBox="1"/>
            <p:nvPr/>
          </p:nvSpPr>
          <p:spPr>
            <a:xfrm>
              <a:off x="4724400" y="4386175"/>
              <a:ext cx="40776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21C5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Working together now</a:t>
              </a:r>
              <a:endParaRPr sz="15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sp>
        <p:nvSpPr>
          <p:cNvPr id="343" name="Google Shape;343;p57"/>
          <p:cNvSpPr txBox="1"/>
          <p:nvPr/>
        </p:nvSpPr>
        <p:spPr>
          <a:xfrm>
            <a:off x="-24375" y="2667000"/>
            <a:ext cx="35001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Going beyond: Travel to agents site and work directly with the customer</a:t>
            </a: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8"/>
          <p:cNvSpPr/>
          <p:nvPr/>
        </p:nvSpPr>
        <p:spPr>
          <a:xfrm>
            <a:off x="0" y="-100"/>
            <a:ext cx="3644700" cy="5143500"/>
          </a:xfrm>
          <a:prstGeom prst="rect">
            <a:avLst/>
          </a:prstGeom>
          <a:solidFill>
            <a:srgbClr val="0D1B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58"/>
          <p:cNvSpPr txBox="1"/>
          <p:nvPr/>
        </p:nvSpPr>
        <p:spPr>
          <a:xfrm>
            <a:off x="122725" y="155448"/>
            <a:ext cx="3418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Shared Services </a:t>
            </a:r>
            <a:endParaRPr sz="24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58"/>
          <p:cNvSpPr/>
          <p:nvPr/>
        </p:nvSpPr>
        <p:spPr>
          <a:xfrm rot="-3658787">
            <a:off x="4928113" y="2692485"/>
            <a:ext cx="898189" cy="1097957"/>
          </a:xfrm>
          <a:custGeom>
            <a:avLst/>
            <a:gdLst/>
            <a:ahLst/>
            <a:cxnLst/>
            <a:rect l="l" t="t" r="r" b="b"/>
            <a:pathLst>
              <a:path w="1110135" h="1314648" extrusionOk="0">
                <a:moveTo>
                  <a:pt x="291487" y="1314648"/>
                </a:moveTo>
                <a:lnTo>
                  <a:pt x="0" y="802673"/>
                </a:lnTo>
                <a:lnTo>
                  <a:pt x="455260" y="17742"/>
                </a:lnTo>
                <a:cubicBezTo>
                  <a:pt x="779549" y="17742"/>
                  <a:pt x="1110135" y="0"/>
                  <a:pt x="1110135" y="0"/>
                </a:cubicBezTo>
              </a:path>
            </a:pathLst>
          </a:custGeom>
          <a:noFill/>
          <a:ln w="76200" cap="flat" cmpd="sng">
            <a:solidFill>
              <a:srgbClr val="B5C3D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8"/>
          <p:cNvSpPr/>
          <p:nvPr/>
        </p:nvSpPr>
        <p:spPr>
          <a:xfrm rot="-7312446">
            <a:off x="5980485" y="3208404"/>
            <a:ext cx="898738" cy="1093027"/>
          </a:xfrm>
          <a:custGeom>
            <a:avLst/>
            <a:gdLst/>
            <a:ahLst/>
            <a:cxnLst/>
            <a:rect l="l" t="t" r="r" b="b"/>
            <a:pathLst>
              <a:path w="1110135" h="1314648" extrusionOk="0">
                <a:moveTo>
                  <a:pt x="291487" y="1314648"/>
                </a:moveTo>
                <a:lnTo>
                  <a:pt x="0" y="802673"/>
                </a:lnTo>
                <a:lnTo>
                  <a:pt x="455260" y="17742"/>
                </a:lnTo>
                <a:cubicBezTo>
                  <a:pt x="779549" y="17742"/>
                  <a:pt x="1110135" y="0"/>
                  <a:pt x="1110135" y="0"/>
                </a:cubicBezTo>
              </a:path>
            </a:pathLst>
          </a:custGeom>
          <a:noFill/>
          <a:ln w="76200" cap="flat" cmpd="sng">
            <a:solidFill>
              <a:srgbClr val="EABFA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58"/>
          <p:cNvSpPr/>
          <p:nvPr/>
        </p:nvSpPr>
        <p:spPr>
          <a:xfrm rot="10800000">
            <a:off x="6982899" y="2593651"/>
            <a:ext cx="940839" cy="1048432"/>
          </a:xfrm>
          <a:custGeom>
            <a:avLst/>
            <a:gdLst/>
            <a:ahLst/>
            <a:cxnLst/>
            <a:rect l="l" t="t" r="r" b="b"/>
            <a:pathLst>
              <a:path w="1110135" h="1314648" extrusionOk="0">
                <a:moveTo>
                  <a:pt x="291487" y="1314648"/>
                </a:moveTo>
                <a:lnTo>
                  <a:pt x="0" y="802673"/>
                </a:lnTo>
                <a:lnTo>
                  <a:pt x="455260" y="17742"/>
                </a:lnTo>
                <a:cubicBezTo>
                  <a:pt x="779549" y="17742"/>
                  <a:pt x="1110135" y="0"/>
                  <a:pt x="1110135" y="0"/>
                </a:cubicBezTo>
              </a:path>
            </a:pathLst>
          </a:custGeom>
          <a:noFill/>
          <a:ln w="76200" cap="flat" cmpd="sng">
            <a:solidFill>
              <a:srgbClr val="DDE4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8"/>
          <p:cNvSpPr/>
          <p:nvPr/>
        </p:nvSpPr>
        <p:spPr>
          <a:xfrm rot="7221487">
            <a:off x="6989339" y="1410615"/>
            <a:ext cx="900579" cy="1098149"/>
          </a:xfrm>
          <a:custGeom>
            <a:avLst/>
            <a:gdLst/>
            <a:ahLst/>
            <a:cxnLst/>
            <a:rect l="l" t="t" r="r" b="b"/>
            <a:pathLst>
              <a:path w="1110135" h="1314648" extrusionOk="0">
                <a:moveTo>
                  <a:pt x="291487" y="1314648"/>
                </a:moveTo>
                <a:lnTo>
                  <a:pt x="0" y="802673"/>
                </a:lnTo>
                <a:lnTo>
                  <a:pt x="455260" y="17742"/>
                </a:lnTo>
                <a:cubicBezTo>
                  <a:pt x="779549" y="17742"/>
                  <a:pt x="1110135" y="0"/>
                  <a:pt x="1110135" y="0"/>
                </a:cubicBezTo>
              </a:path>
            </a:pathLst>
          </a:custGeom>
          <a:noFill/>
          <a:ln w="76200" cap="flat" cmpd="sng">
            <a:solidFill>
              <a:srgbClr val="F9DB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58"/>
          <p:cNvSpPr/>
          <p:nvPr/>
        </p:nvSpPr>
        <p:spPr>
          <a:xfrm rot="3554887">
            <a:off x="5893247" y="863134"/>
            <a:ext cx="901011" cy="1098311"/>
          </a:xfrm>
          <a:custGeom>
            <a:avLst/>
            <a:gdLst/>
            <a:ahLst/>
            <a:cxnLst/>
            <a:rect l="l" t="t" r="r" b="b"/>
            <a:pathLst>
              <a:path w="1110135" h="1314648" extrusionOk="0">
                <a:moveTo>
                  <a:pt x="291487" y="1314648"/>
                </a:moveTo>
                <a:lnTo>
                  <a:pt x="0" y="802673"/>
                </a:lnTo>
                <a:lnTo>
                  <a:pt x="455260" y="17742"/>
                </a:lnTo>
                <a:cubicBezTo>
                  <a:pt x="779549" y="17742"/>
                  <a:pt x="1110135" y="0"/>
                  <a:pt x="1110135" y="0"/>
                </a:cubicBezTo>
              </a:path>
            </a:pathLst>
          </a:custGeom>
          <a:noFill/>
          <a:ln w="76200" cap="flat" cmpd="sng">
            <a:solidFill>
              <a:srgbClr val="B4C2C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58"/>
          <p:cNvSpPr/>
          <p:nvPr/>
        </p:nvSpPr>
        <p:spPr>
          <a:xfrm>
            <a:off x="4852131" y="1528816"/>
            <a:ext cx="940839" cy="1048432"/>
          </a:xfrm>
          <a:custGeom>
            <a:avLst/>
            <a:gdLst/>
            <a:ahLst/>
            <a:cxnLst/>
            <a:rect l="l" t="t" r="r" b="b"/>
            <a:pathLst>
              <a:path w="1110135" h="1314648" extrusionOk="0">
                <a:moveTo>
                  <a:pt x="291487" y="1314648"/>
                </a:moveTo>
                <a:lnTo>
                  <a:pt x="0" y="802673"/>
                </a:lnTo>
                <a:lnTo>
                  <a:pt x="455260" y="17742"/>
                </a:lnTo>
                <a:cubicBezTo>
                  <a:pt x="779549" y="17742"/>
                  <a:pt x="1110135" y="0"/>
                  <a:pt x="1110135" y="0"/>
                </a:cubicBezTo>
              </a:path>
            </a:pathLst>
          </a:custGeom>
          <a:noFill/>
          <a:ln w="762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58"/>
          <p:cNvSpPr/>
          <p:nvPr/>
        </p:nvSpPr>
        <p:spPr>
          <a:xfrm>
            <a:off x="5917624" y="1308411"/>
            <a:ext cx="980700" cy="816900"/>
          </a:xfrm>
          <a:prstGeom prst="hexagon">
            <a:avLst>
              <a:gd name="adj" fmla="val 29000"/>
              <a:gd name="vf" fmla="val 115470"/>
            </a:avLst>
          </a:prstGeom>
          <a:solidFill>
            <a:srgbClr val="B4C2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58"/>
          <p:cNvSpPr/>
          <p:nvPr/>
        </p:nvSpPr>
        <p:spPr>
          <a:xfrm>
            <a:off x="6727030" y="1752135"/>
            <a:ext cx="980700" cy="816900"/>
          </a:xfrm>
          <a:prstGeom prst="hexagon">
            <a:avLst>
              <a:gd name="adj" fmla="val 29000"/>
              <a:gd name="vf" fmla="val 115470"/>
            </a:avLst>
          </a:prstGeom>
          <a:solidFill>
            <a:srgbClr val="F9DB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58"/>
          <p:cNvSpPr/>
          <p:nvPr/>
        </p:nvSpPr>
        <p:spPr>
          <a:xfrm>
            <a:off x="5108218" y="1752135"/>
            <a:ext cx="980700" cy="816900"/>
          </a:xfrm>
          <a:prstGeom prst="hexagon">
            <a:avLst>
              <a:gd name="adj" fmla="val 29000"/>
              <a:gd name="vf" fmla="val 115470"/>
            </a:avLst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58"/>
          <p:cNvSpPr/>
          <p:nvPr/>
        </p:nvSpPr>
        <p:spPr>
          <a:xfrm>
            <a:off x="5108218" y="2634276"/>
            <a:ext cx="980700" cy="816900"/>
          </a:xfrm>
          <a:prstGeom prst="hexagon">
            <a:avLst>
              <a:gd name="adj" fmla="val 29000"/>
              <a:gd name="vf" fmla="val 115470"/>
            </a:avLst>
          </a:prstGeom>
          <a:solidFill>
            <a:srgbClr val="B5C3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58"/>
          <p:cNvSpPr/>
          <p:nvPr/>
        </p:nvSpPr>
        <p:spPr>
          <a:xfrm>
            <a:off x="6727030" y="2634276"/>
            <a:ext cx="980700" cy="816900"/>
          </a:xfrm>
          <a:prstGeom prst="hexagon">
            <a:avLst>
              <a:gd name="adj" fmla="val 29000"/>
              <a:gd name="vf" fmla="val 115470"/>
            </a:avLst>
          </a:prstGeom>
          <a:solidFill>
            <a:srgbClr val="DDE4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58"/>
          <p:cNvSpPr/>
          <p:nvPr/>
        </p:nvSpPr>
        <p:spPr>
          <a:xfrm>
            <a:off x="5917624" y="3086237"/>
            <a:ext cx="980700" cy="816900"/>
          </a:xfrm>
          <a:prstGeom prst="hexagon">
            <a:avLst>
              <a:gd name="adj" fmla="val 29000"/>
              <a:gd name="vf" fmla="val 115470"/>
            </a:avLst>
          </a:prstGeom>
          <a:solidFill>
            <a:srgbClr val="EABF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8"/>
          <p:cNvSpPr/>
          <p:nvPr/>
        </p:nvSpPr>
        <p:spPr>
          <a:xfrm>
            <a:off x="5638274" y="1437326"/>
            <a:ext cx="231600" cy="218700"/>
          </a:xfrm>
          <a:prstGeom prst="ellipse">
            <a:avLst/>
          </a:prstGeom>
          <a:solidFill>
            <a:srgbClr val="B4C2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58"/>
          <p:cNvSpPr/>
          <p:nvPr/>
        </p:nvSpPr>
        <p:spPr>
          <a:xfrm>
            <a:off x="6909675" y="1437326"/>
            <a:ext cx="231600" cy="218700"/>
          </a:xfrm>
          <a:prstGeom prst="ellipse">
            <a:avLst/>
          </a:prstGeom>
          <a:solidFill>
            <a:srgbClr val="F9DB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8"/>
          <p:cNvSpPr/>
          <p:nvPr/>
        </p:nvSpPr>
        <p:spPr>
          <a:xfrm>
            <a:off x="6909675" y="3516418"/>
            <a:ext cx="231600" cy="218700"/>
          </a:xfrm>
          <a:prstGeom prst="ellipse">
            <a:avLst/>
          </a:prstGeom>
          <a:solidFill>
            <a:srgbClr val="EABFA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58"/>
          <p:cNvSpPr/>
          <p:nvPr/>
        </p:nvSpPr>
        <p:spPr>
          <a:xfrm>
            <a:off x="5638274" y="3516418"/>
            <a:ext cx="231600" cy="218700"/>
          </a:xfrm>
          <a:prstGeom prst="ellipse">
            <a:avLst/>
          </a:prstGeom>
          <a:solidFill>
            <a:srgbClr val="B5C3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58"/>
          <p:cNvSpPr/>
          <p:nvPr/>
        </p:nvSpPr>
        <p:spPr>
          <a:xfrm>
            <a:off x="5003822" y="2490758"/>
            <a:ext cx="231600" cy="2187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58"/>
          <p:cNvSpPr/>
          <p:nvPr/>
        </p:nvSpPr>
        <p:spPr>
          <a:xfrm>
            <a:off x="7537519" y="2490758"/>
            <a:ext cx="231600" cy="218700"/>
          </a:xfrm>
          <a:prstGeom prst="ellipse">
            <a:avLst/>
          </a:prstGeom>
          <a:solidFill>
            <a:srgbClr val="DDE4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8"/>
          <p:cNvSpPr/>
          <p:nvPr/>
        </p:nvSpPr>
        <p:spPr>
          <a:xfrm>
            <a:off x="6205035" y="1513628"/>
            <a:ext cx="404637" cy="382017"/>
          </a:xfrm>
          <a:custGeom>
            <a:avLst/>
            <a:gdLst/>
            <a:ahLst/>
            <a:cxnLst/>
            <a:rect l="l" t="t" r="r" b="b"/>
            <a:pathLst>
              <a:path w="214" h="214" extrusionOk="0">
                <a:moveTo>
                  <a:pt x="107" y="107"/>
                </a:moveTo>
                <a:cubicBezTo>
                  <a:pt x="136" y="107"/>
                  <a:pt x="160" y="83"/>
                  <a:pt x="160" y="54"/>
                </a:cubicBezTo>
                <a:cubicBezTo>
                  <a:pt x="160" y="24"/>
                  <a:pt x="136" y="0"/>
                  <a:pt x="107" y="0"/>
                </a:cubicBezTo>
                <a:cubicBezTo>
                  <a:pt x="78" y="0"/>
                  <a:pt x="54" y="24"/>
                  <a:pt x="54" y="54"/>
                </a:cubicBezTo>
                <a:cubicBezTo>
                  <a:pt x="54" y="83"/>
                  <a:pt x="78" y="107"/>
                  <a:pt x="107" y="107"/>
                </a:cubicBezTo>
                <a:close/>
                <a:moveTo>
                  <a:pt x="107" y="134"/>
                </a:moveTo>
                <a:cubicBezTo>
                  <a:pt x="71" y="134"/>
                  <a:pt x="0" y="152"/>
                  <a:pt x="0" y="187"/>
                </a:cubicBezTo>
                <a:lnTo>
                  <a:pt x="0" y="214"/>
                </a:lnTo>
                <a:lnTo>
                  <a:pt x="214" y="214"/>
                </a:lnTo>
                <a:lnTo>
                  <a:pt x="214" y="187"/>
                </a:lnTo>
                <a:cubicBezTo>
                  <a:pt x="214" y="152"/>
                  <a:pt x="143" y="134"/>
                  <a:pt x="107" y="134"/>
                </a:cubicBezTo>
                <a:close/>
              </a:path>
            </a:pathLst>
          </a:custGeom>
          <a:solidFill>
            <a:srgbClr val="0D617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58"/>
          <p:cNvSpPr/>
          <p:nvPr/>
        </p:nvSpPr>
        <p:spPr>
          <a:xfrm>
            <a:off x="7023867" y="1949165"/>
            <a:ext cx="404637" cy="382017"/>
          </a:xfrm>
          <a:custGeom>
            <a:avLst/>
            <a:gdLst/>
            <a:ahLst/>
            <a:cxnLst/>
            <a:rect l="l" t="t" r="r" b="b"/>
            <a:pathLst>
              <a:path w="214" h="214" extrusionOk="0">
                <a:moveTo>
                  <a:pt x="107" y="107"/>
                </a:moveTo>
                <a:cubicBezTo>
                  <a:pt x="136" y="107"/>
                  <a:pt x="160" y="83"/>
                  <a:pt x="160" y="54"/>
                </a:cubicBezTo>
                <a:cubicBezTo>
                  <a:pt x="160" y="24"/>
                  <a:pt x="136" y="0"/>
                  <a:pt x="107" y="0"/>
                </a:cubicBezTo>
                <a:cubicBezTo>
                  <a:pt x="78" y="0"/>
                  <a:pt x="54" y="24"/>
                  <a:pt x="54" y="54"/>
                </a:cubicBezTo>
                <a:cubicBezTo>
                  <a:pt x="54" y="83"/>
                  <a:pt x="78" y="107"/>
                  <a:pt x="107" y="107"/>
                </a:cubicBezTo>
                <a:close/>
                <a:moveTo>
                  <a:pt x="107" y="134"/>
                </a:moveTo>
                <a:cubicBezTo>
                  <a:pt x="71" y="134"/>
                  <a:pt x="0" y="152"/>
                  <a:pt x="0" y="187"/>
                </a:cubicBezTo>
                <a:lnTo>
                  <a:pt x="0" y="214"/>
                </a:lnTo>
                <a:lnTo>
                  <a:pt x="214" y="214"/>
                </a:lnTo>
                <a:lnTo>
                  <a:pt x="214" y="187"/>
                </a:lnTo>
                <a:cubicBezTo>
                  <a:pt x="214" y="152"/>
                  <a:pt x="143" y="134"/>
                  <a:pt x="107" y="134"/>
                </a:cubicBezTo>
                <a:close/>
              </a:path>
            </a:pathLst>
          </a:custGeom>
          <a:solidFill>
            <a:srgbClr val="E47C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58"/>
          <p:cNvSpPr/>
          <p:nvPr/>
        </p:nvSpPr>
        <p:spPr>
          <a:xfrm>
            <a:off x="5406535" y="1949165"/>
            <a:ext cx="404637" cy="382017"/>
          </a:xfrm>
          <a:custGeom>
            <a:avLst/>
            <a:gdLst/>
            <a:ahLst/>
            <a:cxnLst/>
            <a:rect l="l" t="t" r="r" b="b"/>
            <a:pathLst>
              <a:path w="214" h="214" extrusionOk="0">
                <a:moveTo>
                  <a:pt x="107" y="107"/>
                </a:moveTo>
                <a:cubicBezTo>
                  <a:pt x="136" y="107"/>
                  <a:pt x="160" y="83"/>
                  <a:pt x="160" y="54"/>
                </a:cubicBezTo>
                <a:cubicBezTo>
                  <a:pt x="160" y="24"/>
                  <a:pt x="136" y="0"/>
                  <a:pt x="107" y="0"/>
                </a:cubicBezTo>
                <a:cubicBezTo>
                  <a:pt x="78" y="0"/>
                  <a:pt x="54" y="24"/>
                  <a:pt x="54" y="54"/>
                </a:cubicBezTo>
                <a:cubicBezTo>
                  <a:pt x="54" y="83"/>
                  <a:pt x="78" y="107"/>
                  <a:pt x="107" y="107"/>
                </a:cubicBezTo>
                <a:close/>
                <a:moveTo>
                  <a:pt x="107" y="134"/>
                </a:moveTo>
                <a:cubicBezTo>
                  <a:pt x="71" y="134"/>
                  <a:pt x="0" y="152"/>
                  <a:pt x="0" y="187"/>
                </a:cubicBezTo>
                <a:lnTo>
                  <a:pt x="0" y="214"/>
                </a:lnTo>
                <a:lnTo>
                  <a:pt x="214" y="214"/>
                </a:lnTo>
                <a:lnTo>
                  <a:pt x="214" y="187"/>
                </a:lnTo>
                <a:cubicBezTo>
                  <a:pt x="214" y="152"/>
                  <a:pt x="143" y="134"/>
                  <a:pt x="107" y="134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58"/>
          <p:cNvSpPr/>
          <p:nvPr/>
        </p:nvSpPr>
        <p:spPr>
          <a:xfrm>
            <a:off x="5406535" y="2850942"/>
            <a:ext cx="404637" cy="382017"/>
          </a:xfrm>
          <a:custGeom>
            <a:avLst/>
            <a:gdLst/>
            <a:ahLst/>
            <a:cxnLst/>
            <a:rect l="l" t="t" r="r" b="b"/>
            <a:pathLst>
              <a:path w="214" h="214" extrusionOk="0">
                <a:moveTo>
                  <a:pt x="107" y="107"/>
                </a:moveTo>
                <a:cubicBezTo>
                  <a:pt x="136" y="107"/>
                  <a:pt x="160" y="83"/>
                  <a:pt x="160" y="54"/>
                </a:cubicBezTo>
                <a:cubicBezTo>
                  <a:pt x="160" y="24"/>
                  <a:pt x="136" y="0"/>
                  <a:pt x="107" y="0"/>
                </a:cubicBezTo>
                <a:cubicBezTo>
                  <a:pt x="78" y="0"/>
                  <a:pt x="54" y="24"/>
                  <a:pt x="54" y="54"/>
                </a:cubicBezTo>
                <a:cubicBezTo>
                  <a:pt x="54" y="83"/>
                  <a:pt x="78" y="107"/>
                  <a:pt x="107" y="107"/>
                </a:cubicBezTo>
                <a:close/>
                <a:moveTo>
                  <a:pt x="107" y="134"/>
                </a:moveTo>
                <a:cubicBezTo>
                  <a:pt x="71" y="134"/>
                  <a:pt x="0" y="152"/>
                  <a:pt x="0" y="187"/>
                </a:cubicBezTo>
                <a:lnTo>
                  <a:pt x="0" y="214"/>
                </a:lnTo>
                <a:lnTo>
                  <a:pt x="214" y="214"/>
                </a:lnTo>
                <a:lnTo>
                  <a:pt x="214" y="187"/>
                </a:lnTo>
                <a:cubicBezTo>
                  <a:pt x="214" y="152"/>
                  <a:pt x="143" y="134"/>
                  <a:pt x="107" y="134"/>
                </a:cubicBezTo>
                <a:close/>
              </a:path>
            </a:pathLst>
          </a:custGeom>
          <a:solidFill>
            <a:srgbClr val="5175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58"/>
          <p:cNvSpPr/>
          <p:nvPr/>
        </p:nvSpPr>
        <p:spPr>
          <a:xfrm>
            <a:off x="6205035" y="3280451"/>
            <a:ext cx="404637" cy="382017"/>
          </a:xfrm>
          <a:custGeom>
            <a:avLst/>
            <a:gdLst/>
            <a:ahLst/>
            <a:cxnLst/>
            <a:rect l="l" t="t" r="r" b="b"/>
            <a:pathLst>
              <a:path w="214" h="214" extrusionOk="0">
                <a:moveTo>
                  <a:pt x="107" y="107"/>
                </a:moveTo>
                <a:cubicBezTo>
                  <a:pt x="136" y="107"/>
                  <a:pt x="160" y="83"/>
                  <a:pt x="160" y="54"/>
                </a:cubicBezTo>
                <a:cubicBezTo>
                  <a:pt x="160" y="24"/>
                  <a:pt x="136" y="0"/>
                  <a:pt x="107" y="0"/>
                </a:cubicBezTo>
                <a:cubicBezTo>
                  <a:pt x="78" y="0"/>
                  <a:pt x="54" y="24"/>
                  <a:pt x="54" y="54"/>
                </a:cubicBezTo>
                <a:cubicBezTo>
                  <a:pt x="54" y="83"/>
                  <a:pt x="78" y="107"/>
                  <a:pt x="107" y="107"/>
                </a:cubicBezTo>
                <a:close/>
                <a:moveTo>
                  <a:pt x="107" y="134"/>
                </a:moveTo>
                <a:cubicBezTo>
                  <a:pt x="71" y="134"/>
                  <a:pt x="0" y="152"/>
                  <a:pt x="0" y="187"/>
                </a:cubicBezTo>
                <a:lnTo>
                  <a:pt x="0" y="214"/>
                </a:lnTo>
                <a:lnTo>
                  <a:pt x="214" y="214"/>
                </a:lnTo>
                <a:lnTo>
                  <a:pt x="214" y="187"/>
                </a:lnTo>
                <a:cubicBezTo>
                  <a:pt x="214" y="152"/>
                  <a:pt x="143" y="134"/>
                  <a:pt x="107" y="134"/>
                </a:cubicBezTo>
                <a:close/>
              </a:path>
            </a:pathLst>
          </a:custGeom>
          <a:solidFill>
            <a:srgbClr val="971A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58"/>
          <p:cNvSpPr/>
          <p:nvPr/>
        </p:nvSpPr>
        <p:spPr>
          <a:xfrm>
            <a:off x="7014969" y="2850942"/>
            <a:ext cx="404637" cy="382017"/>
          </a:xfrm>
          <a:custGeom>
            <a:avLst/>
            <a:gdLst/>
            <a:ahLst/>
            <a:cxnLst/>
            <a:rect l="l" t="t" r="r" b="b"/>
            <a:pathLst>
              <a:path w="214" h="214" extrusionOk="0">
                <a:moveTo>
                  <a:pt x="107" y="107"/>
                </a:moveTo>
                <a:cubicBezTo>
                  <a:pt x="136" y="107"/>
                  <a:pt x="160" y="83"/>
                  <a:pt x="160" y="54"/>
                </a:cubicBezTo>
                <a:cubicBezTo>
                  <a:pt x="160" y="24"/>
                  <a:pt x="136" y="0"/>
                  <a:pt x="107" y="0"/>
                </a:cubicBezTo>
                <a:cubicBezTo>
                  <a:pt x="78" y="0"/>
                  <a:pt x="54" y="24"/>
                  <a:pt x="54" y="54"/>
                </a:cubicBezTo>
                <a:cubicBezTo>
                  <a:pt x="54" y="83"/>
                  <a:pt x="78" y="107"/>
                  <a:pt x="107" y="107"/>
                </a:cubicBezTo>
                <a:close/>
                <a:moveTo>
                  <a:pt x="107" y="134"/>
                </a:moveTo>
                <a:cubicBezTo>
                  <a:pt x="71" y="134"/>
                  <a:pt x="0" y="152"/>
                  <a:pt x="0" y="187"/>
                </a:cubicBezTo>
                <a:lnTo>
                  <a:pt x="0" y="214"/>
                </a:lnTo>
                <a:lnTo>
                  <a:pt x="214" y="214"/>
                </a:lnTo>
                <a:lnTo>
                  <a:pt x="214" y="187"/>
                </a:lnTo>
                <a:cubicBezTo>
                  <a:pt x="214" y="152"/>
                  <a:pt x="143" y="134"/>
                  <a:pt x="107" y="134"/>
                </a:cubicBezTo>
                <a:close/>
              </a:path>
            </a:pathLst>
          </a:custGeom>
          <a:solidFill>
            <a:srgbClr val="B3C44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58"/>
          <p:cNvSpPr/>
          <p:nvPr/>
        </p:nvSpPr>
        <p:spPr>
          <a:xfrm rot="-5400000">
            <a:off x="5253512" y="969900"/>
            <a:ext cx="463200" cy="249600"/>
          </a:xfrm>
          <a:prstGeom prst="triangle">
            <a:avLst>
              <a:gd name="adj" fmla="val 50000"/>
            </a:avLst>
          </a:prstGeom>
          <a:solidFill>
            <a:srgbClr val="0D61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8"/>
          <p:cNvSpPr/>
          <p:nvPr/>
        </p:nvSpPr>
        <p:spPr>
          <a:xfrm rot="5400000" flipH="1">
            <a:off x="7051354" y="969900"/>
            <a:ext cx="463200" cy="249600"/>
          </a:xfrm>
          <a:prstGeom prst="triangle">
            <a:avLst>
              <a:gd name="adj" fmla="val 50000"/>
            </a:avLst>
          </a:prstGeom>
          <a:solidFill>
            <a:srgbClr val="E47C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8"/>
          <p:cNvSpPr/>
          <p:nvPr/>
        </p:nvSpPr>
        <p:spPr>
          <a:xfrm rot="-5400000" flipH="1">
            <a:off x="5218655" y="3900375"/>
            <a:ext cx="463200" cy="275100"/>
          </a:xfrm>
          <a:prstGeom prst="triangle">
            <a:avLst>
              <a:gd name="adj" fmla="val 50000"/>
            </a:avLst>
          </a:prstGeom>
          <a:solidFill>
            <a:srgbClr val="5175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4977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77" name="Google Shape;377;p58"/>
          <p:cNvSpPr/>
          <p:nvPr/>
        </p:nvSpPr>
        <p:spPr>
          <a:xfrm rot="5400000">
            <a:off x="7041444" y="3913125"/>
            <a:ext cx="463200" cy="249600"/>
          </a:xfrm>
          <a:prstGeom prst="triangle">
            <a:avLst>
              <a:gd name="adj" fmla="val 50000"/>
            </a:avLst>
          </a:prstGeom>
          <a:solidFill>
            <a:srgbClr val="971A1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58"/>
          <p:cNvSpPr/>
          <p:nvPr/>
        </p:nvSpPr>
        <p:spPr>
          <a:xfrm rot="10800000">
            <a:off x="4357811" y="2591730"/>
            <a:ext cx="490500" cy="235800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8"/>
          <p:cNvSpPr/>
          <p:nvPr/>
        </p:nvSpPr>
        <p:spPr>
          <a:xfrm rot="10800000" flipH="1">
            <a:off x="7953289" y="2600149"/>
            <a:ext cx="490500" cy="235800"/>
          </a:xfrm>
          <a:prstGeom prst="triangle">
            <a:avLst>
              <a:gd name="adj" fmla="val 50000"/>
            </a:avLst>
          </a:prstGeom>
          <a:solidFill>
            <a:srgbClr val="B3C4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8"/>
          <p:cNvSpPr txBox="1"/>
          <p:nvPr/>
        </p:nvSpPr>
        <p:spPr>
          <a:xfrm>
            <a:off x="3463250" y="2176375"/>
            <a:ext cx="22125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Biz.</a:t>
            </a:r>
            <a:endParaRPr sz="20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81" name="Google Shape;381;p58"/>
          <p:cNvSpPr txBox="1"/>
          <p:nvPr/>
        </p:nvSpPr>
        <p:spPr>
          <a:xfrm>
            <a:off x="4229325" y="804775"/>
            <a:ext cx="15225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Audit</a:t>
            </a:r>
            <a:endParaRPr sz="20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82" name="Google Shape;382;p58"/>
          <p:cNvSpPr txBox="1"/>
          <p:nvPr/>
        </p:nvSpPr>
        <p:spPr>
          <a:xfrm>
            <a:off x="6836475" y="804775"/>
            <a:ext cx="16587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QA</a:t>
            </a:r>
            <a:endParaRPr sz="20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83" name="Google Shape;383;p58"/>
          <p:cNvSpPr txBox="1"/>
          <p:nvPr/>
        </p:nvSpPr>
        <p:spPr>
          <a:xfrm>
            <a:off x="7369875" y="2176375"/>
            <a:ext cx="16587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Eng.</a:t>
            </a:r>
            <a:endParaRPr sz="20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84" name="Google Shape;384;p58"/>
          <p:cNvSpPr txBox="1"/>
          <p:nvPr/>
        </p:nvSpPr>
        <p:spPr>
          <a:xfrm>
            <a:off x="3691850" y="3776575"/>
            <a:ext cx="22125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Change</a:t>
            </a:r>
            <a:endParaRPr sz="20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85" name="Google Shape;385;p58"/>
          <p:cNvSpPr txBox="1"/>
          <p:nvPr/>
        </p:nvSpPr>
        <p:spPr>
          <a:xfrm>
            <a:off x="6816050" y="3776575"/>
            <a:ext cx="22125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Arch.</a:t>
            </a:r>
            <a:endParaRPr sz="20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86" name="Google Shape;386;p58"/>
          <p:cNvSpPr txBox="1"/>
          <p:nvPr/>
        </p:nvSpPr>
        <p:spPr>
          <a:xfrm>
            <a:off x="-29675" y="1351225"/>
            <a:ext cx="36447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Potential impacts drove risk categorization and CAB review</a:t>
            </a: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87" name="Google Shape;387;p58"/>
          <p:cNvSpPr txBox="1"/>
          <p:nvPr/>
        </p:nvSpPr>
        <p:spPr>
          <a:xfrm>
            <a:off x="-29675" y="2328775"/>
            <a:ext cx="36948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Manual checkpoints to avoid non-compliance</a:t>
            </a: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88" name="Google Shape;388;p58"/>
          <p:cNvSpPr txBox="1"/>
          <p:nvPr/>
        </p:nvSpPr>
        <p:spPr>
          <a:xfrm>
            <a:off x="-29675" y="3284725"/>
            <a:ext cx="39048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Segregation of duties was required to meet SOX controls</a:t>
            </a:r>
            <a:endParaRPr sz="1600">
              <a:solidFill>
                <a:srgbClr val="21C5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9"/>
          <p:cNvSpPr txBox="1"/>
          <p:nvPr/>
        </p:nvSpPr>
        <p:spPr>
          <a:xfrm>
            <a:off x="173736" y="-27432"/>
            <a:ext cx="75648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Pre-Release Controls &amp; Governance </a:t>
            </a:r>
            <a:endParaRPr sz="2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94" name="Google Shape;39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675" y="2056025"/>
            <a:ext cx="1518859" cy="14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6513" y="3438550"/>
            <a:ext cx="2817926" cy="16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6375" y="715400"/>
            <a:ext cx="5407570" cy="13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6100" y="2073448"/>
            <a:ext cx="1518850" cy="143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9"/>
          <p:cNvSpPr/>
          <p:nvPr/>
        </p:nvSpPr>
        <p:spPr>
          <a:xfrm rot="-5400000">
            <a:off x="165775" y="1561800"/>
            <a:ext cx="1448400" cy="12042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9"/>
          <p:cNvSpPr/>
          <p:nvPr/>
        </p:nvSpPr>
        <p:spPr>
          <a:xfrm rot="5400000">
            <a:off x="6872250" y="3329850"/>
            <a:ext cx="2094000" cy="12105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0"/>
          <p:cNvSpPr/>
          <p:nvPr/>
        </p:nvSpPr>
        <p:spPr>
          <a:xfrm>
            <a:off x="0" y="-100"/>
            <a:ext cx="3644700" cy="5143500"/>
          </a:xfrm>
          <a:prstGeom prst="rect">
            <a:avLst/>
          </a:prstGeom>
          <a:solidFill>
            <a:srgbClr val="0D1B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60"/>
          <p:cNvSpPr txBox="1"/>
          <p:nvPr/>
        </p:nvSpPr>
        <p:spPr>
          <a:xfrm>
            <a:off x="122725" y="155450"/>
            <a:ext cx="36447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Biz-Tech-Shared Svcs</a:t>
            </a:r>
            <a:endParaRPr sz="24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60"/>
          <p:cNvSpPr txBox="1"/>
          <p:nvPr/>
        </p:nvSpPr>
        <p:spPr>
          <a:xfrm>
            <a:off x="-29675" y="1351225"/>
            <a:ext cx="36447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Promote Growth &amp; Innovation</a:t>
            </a: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07" name="Google Shape;407;p60"/>
          <p:cNvSpPr txBox="1"/>
          <p:nvPr/>
        </p:nvSpPr>
        <p:spPr>
          <a:xfrm>
            <a:off x="-29675" y="2100175"/>
            <a:ext cx="36948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Deliver High Quality Working Software Faster</a:t>
            </a: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08" name="Google Shape;408;p60"/>
          <p:cNvSpPr txBox="1"/>
          <p:nvPr/>
        </p:nvSpPr>
        <p:spPr>
          <a:xfrm>
            <a:off x="-105875" y="3284725"/>
            <a:ext cx="39048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Foster a culture that attracts and retain talent </a:t>
            </a:r>
            <a:endParaRPr sz="1600">
              <a:solidFill>
                <a:srgbClr val="21C5FF"/>
              </a:solidFill>
            </a:endParaRPr>
          </a:p>
        </p:txBody>
      </p:sp>
      <p:sp>
        <p:nvSpPr>
          <p:cNvPr id="409" name="Google Shape;409;p60"/>
          <p:cNvSpPr txBox="1"/>
          <p:nvPr/>
        </p:nvSpPr>
        <p:spPr>
          <a:xfrm>
            <a:off x="4205550" y="1806125"/>
            <a:ext cx="3978600" cy="15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60"/>
          <p:cNvSpPr txBox="1"/>
          <p:nvPr/>
        </p:nvSpPr>
        <p:spPr>
          <a:xfrm rot="-502">
            <a:off x="4420200" y="744300"/>
            <a:ext cx="4105800" cy="3607200"/>
          </a:xfrm>
          <a:prstGeom prst="rect">
            <a:avLst/>
          </a:prstGeom>
          <a:solidFill>
            <a:srgbClr val="33B1D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lt1"/>
              </a:solidFill>
              <a:latin typeface="Optimist"/>
              <a:ea typeface="Optimist"/>
              <a:cs typeface="Optimist"/>
              <a:sym typeface="Optimist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13D5B"/>
              </a:buClr>
              <a:buSzPts val="2800"/>
              <a:buFont typeface="Arial"/>
              <a:buNone/>
            </a:pPr>
            <a:r>
              <a:rPr lang="en" sz="2600" dirty="0">
                <a:solidFill>
                  <a:schemeClr val="lt1"/>
                </a:solidFill>
                <a:latin typeface="Optimist"/>
                <a:ea typeface="Optimist"/>
                <a:cs typeface="Optimist"/>
                <a:sym typeface="Optimist"/>
              </a:rPr>
              <a:t>“Our company was founded on a simple principle; recruit great people and give them the opportunity to be great.”</a:t>
            </a:r>
            <a:br>
              <a:rPr lang="en" sz="2600" dirty="0">
                <a:solidFill>
                  <a:schemeClr val="lt1"/>
                </a:solidFill>
                <a:latin typeface="Optimist"/>
                <a:ea typeface="Optimist"/>
                <a:cs typeface="Optimist"/>
                <a:sym typeface="Optimist"/>
              </a:rPr>
            </a:br>
            <a:br>
              <a:rPr lang="en" sz="2600" dirty="0">
                <a:solidFill>
                  <a:schemeClr val="lt1"/>
                </a:solidFill>
                <a:latin typeface="Optimist"/>
                <a:ea typeface="Optimist"/>
                <a:cs typeface="Optimist"/>
                <a:sym typeface="Optimist"/>
              </a:rPr>
            </a:br>
            <a:r>
              <a:rPr lang="en" sz="2600" dirty="0">
                <a:solidFill>
                  <a:schemeClr val="lt1"/>
                </a:solidFill>
                <a:latin typeface="Optimist"/>
                <a:ea typeface="Optimist"/>
                <a:cs typeface="Optimist"/>
                <a:sym typeface="Optimist"/>
              </a:rPr>
              <a:t>–Rich Fairbank</a:t>
            </a: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13D5B"/>
              </a:buClr>
              <a:buSzPts val="28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Optimist"/>
                <a:ea typeface="Optimist"/>
                <a:cs typeface="Optimist"/>
                <a:sym typeface="Optimist"/>
              </a:rPr>
              <a:t>CEO of Capital One</a:t>
            </a:r>
            <a:endParaRPr sz="2000" dirty="0">
              <a:solidFill>
                <a:srgbClr val="F3F3F3"/>
              </a:solidFill>
              <a:latin typeface="Optimist"/>
              <a:ea typeface="Optimist"/>
              <a:cs typeface="Optimist"/>
              <a:sym typeface="Optimis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3"/>
          <p:cNvGrpSpPr/>
          <p:nvPr/>
        </p:nvGrpSpPr>
        <p:grpSpPr>
          <a:xfrm>
            <a:off x="3407125" y="1998050"/>
            <a:ext cx="2325600" cy="3005225"/>
            <a:chOff x="3407125" y="1998050"/>
            <a:chExt cx="2325600" cy="3005225"/>
          </a:xfrm>
        </p:grpSpPr>
        <p:sp>
          <p:nvSpPr>
            <p:cNvPr id="177" name="Google Shape;177;p43"/>
            <p:cNvSpPr txBox="1"/>
            <p:nvPr/>
          </p:nvSpPr>
          <p:spPr>
            <a:xfrm>
              <a:off x="3407125" y="4499275"/>
              <a:ext cx="23256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Jennifer Hansen</a:t>
              </a:r>
              <a:endParaRPr sz="21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pic>
          <p:nvPicPr>
            <p:cNvPr id="178" name="Google Shape;17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4113" y="1998050"/>
              <a:ext cx="2271536" cy="2419349"/>
            </a:xfrm>
            <a:prstGeom prst="rect">
              <a:avLst/>
            </a:prstGeom>
            <a:noFill/>
            <a:ln>
              <a:noFill/>
            </a:ln>
            <a:effectLst>
              <a:outerShdw blurRad="114300" dist="57150" dir="5400000" algn="bl" rotWithShape="0">
                <a:srgbClr val="B7B7B7">
                  <a:alpha val="50000"/>
                </a:srgbClr>
              </a:outerShdw>
            </a:effectLst>
          </p:spPr>
        </p:pic>
      </p:grpSp>
      <p:grpSp>
        <p:nvGrpSpPr>
          <p:cNvPr id="179" name="Google Shape;179;p43"/>
          <p:cNvGrpSpPr/>
          <p:nvPr/>
        </p:nvGrpSpPr>
        <p:grpSpPr>
          <a:xfrm>
            <a:off x="6389125" y="292576"/>
            <a:ext cx="2381300" cy="2755074"/>
            <a:chOff x="6389125" y="292576"/>
            <a:chExt cx="2381300" cy="2755074"/>
          </a:xfrm>
        </p:grpSpPr>
        <p:sp>
          <p:nvSpPr>
            <p:cNvPr id="180" name="Google Shape;180;p43"/>
            <p:cNvSpPr txBox="1"/>
            <p:nvPr/>
          </p:nvSpPr>
          <p:spPr>
            <a:xfrm>
              <a:off x="6623025" y="2543650"/>
              <a:ext cx="21474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Rakesh Goyal</a:t>
              </a:r>
              <a:endParaRPr sz="21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pic>
          <p:nvPicPr>
            <p:cNvPr id="181" name="Google Shape;181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89125" y="292576"/>
              <a:ext cx="2212250" cy="2268975"/>
            </a:xfrm>
            <a:prstGeom prst="rect">
              <a:avLst/>
            </a:prstGeom>
            <a:noFill/>
            <a:ln>
              <a:noFill/>
            </a:ln>
            <a:effectLst>
              <a:outerShdw blurRad="100013" dist="19050" dir="5400000" algn="bl" rotWithShape="0">
                <a:srgbClr val="D9D9D9">
                  <a:alpha val="50000"/>
                </a:srgbClr>
              </a:outerShdw>
            </a:effectLst>
          </p:spPr>
        </p:pic>
      </p:grpSp>
      <p:grpSp>
        <p:nvGrpSpPr>
          <p:cNvPr id="182" name="Google Shape;182;p43"/>
          <p:cNvGrpSpPr/>
          <p:nvPr/>
        </p:nvGrpSpPr>
        <p:grpSpPr>
          <a:xfrm>
            <a:off x="313125" y="328100"/>
            <a:ext cx="2466900" cy="2723050"/>
            <a:chOff x="313125" y="328100"/>
            <a:chExt cx="2466900" cy="2723050"/>
          </a:xfrm>
        </p:grpSpPr>
        <p:sp>
          <p:nvSpPr>
            <p:cNvPr id="183" name="Google Shape;183;p43"/>
            <p:cNvSpPr txBox="1"/>
            <p:nvPr/>
          </p:nvSpPr>
          <p:spPr>
            <a:xfrm>
              <a:off x="313125" y="2547150"/>
              <a:ext cx="24669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Biswanath Basu</a:t>
              </a:r>
              <a:endParaRPr sz="21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pic>
          <p:nvPicPr>
            <p:cNvPr id="184" name="Google Shape;184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2825" y="328100"/>
              <a:ext cx="2191299" cy="22641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/>
          <p:nvPr/>
        </p:nvSpPr>
        <p:spPr>
          <a:xfrm>
            <a:off x="0" y="-100"/>
            <a:ext cx="3644700" cy="5143500"/>
          </a:xfrm>
          <a:prstGeom prst="rect">
            <a:avLst/>
          </a:prstGeom>
          <a:solidFill>
            <a:srgbClr val="0D1B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61"/>
          <p:cNvSpPr txBox="1"/>
          <p:nvPr/>
        </p:nvSpPr>
        <p:spPr>
          <a:xfrm>
            <a:off x="122725" y="155450"/>
            <a:ext cx="35943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7" name="Google Shape;417;p61"/>
          <p:cNvSpPr txBox="1"/>
          <p:nvPr/>
        </p:nvSpPr>
        <p:spPr>
          <a:xfrm>
            <a:off x="-105875" y="1275025"/>
            <a:ext cx="37878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Simplification &amp; standardization</a:t>
            </a: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18" name="Google Shape;418;p61"/>
          <p:cNvSpPr txBox="1"/>
          <p:nvPr/>
        </p:nvSpPr>
        <p:spPr>
          <a:xfrm>
            <a:off x="-105875" y="1795375"/>
            <a:ext cx="39744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Automated releases with preventive checks mitigate risk</a:t>
            </a: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19" name="Google Shape;419;p61"/>
          <p:cNvSpPr txBox="1"/>
          <p:nvPr/>
        </p:nvSpPr>
        <p:spPr>
          <a:xfrm>
            <a:off x="-105875" y="2675125"/>
            <a:ext cx="42003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Preventative Security and Vulnerability remediation</a:t>
            </a:r>
            <a:endParaRPr sz="1600">
              <a:solidFill>
                <a:srgbClr val="21C5FF"/>
              </a:solidFill>
            </a:endParaRPr>
          </a:p>
        </p:txBody>
      </p:sp>
      <p:sp>
        <p:nvSpPr>
          <p:cNvPr id="420" name="Google Shape;420;p61"/>
          <p:cNvSpPr txBox="1"/>
          <p:nvPr/>
        </p:nvSpPr>
        <p:spPr>
          <a:xfrm>
            <a:off x="122725" y="155448"/>
            <a:ext cx="3418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Continuous Delivery </a:t>
            </a:r>
            <a:endParaRPr sz="24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1" name="Google Shape;421;p61"/>
          <p:cNvSpPr txBox="1"/>
          <p:nvPr/>
        </p:nvSpPr>
        <p:spPr>
          <a:xfrm>
            <a:off x="3922600" y="1601900"/>
            <a:ext cx="5009700" cy="2079000"/>
          </a:xfrm>
          <a:prstGeom prst="rect">
            <a:avLst/>
          </a:prstGeom>
          <a:noFill/>
          <a:ln w="9525" cap="flat" cmpd="sng">
            <a:solidFill>
              <a:srgbClr val="009DD7"/>
            </a:solidFill>
            <a:prstDash val="solid"/>
            <a:round/>
            <a:headEnd type="none" w="sm" len="sm"/>
            <a:tailEnd type="none" w="sm" len="sm"/>
          </a:ln>
          <a:effectLst>
            <a:outerShdw blurRad="128588" dist="47625" dir="5400000" algn="bl" rotWithShape="0">
              <a:srgbClr val="1155CC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“If the build, deploy, test, and release process is not automated, it’s not repeatable.” </a:t>
            </a:r>
            <a:endParaRPr sz="1700">
              <a:solidFill>
                <a:srgbClr val="F3F3F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3F3F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steps are taken manually, they are error prone, and there is no way to review exactly what was done.”</a:t>
            </a:r>
            <a:endParaRPr sz="1700">
              <a:solidFill>
                <a:srgbClr val="F3F3F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3F3F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Comic Sans MS"/>
                <a:ea typeface="Comic Sans MS"/>
                <a:cs typeface="Comic Sans MS"/>
                <a:sym typeface="Comic Sans MS"/>
              </a:rPr>
              <a:t>Jez Humble and David Farley, </a:t>
            </a:r>
            <a:r>
              <a:rPr lang="en" sz="1000" i="1">
                <a:solidFill>
                  <a:srgbClr val="F3F3F3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Continuous Delivery.</a:t>
            </a:r>
            <a:endParaRPr sz="1000">
              <a:solidFill>
                <a:srgbClr val="F3F3F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3F3F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3F3F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2" name="Google Shape;422;p61"/>
          <p:cNvSpPr txBox="1"/>
          <p:nvPr/>
        </p:nvSpPr>
        <p:spPr>
          <a:xfrm>
            <a:off x="-105875" y="3429000"/>
            <a:ext cx="37878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sz="1600">
              <a:solidFill>
                <a:srgbClr val="21C5FF"/>
              </a:solidFill>
            </a:endParaRPr>
          </a:p>
        </p:txBody>
      </p:sp>
      <p:sp>
        <p:nvSpPr>
          <p:cNvPr id="423" name="Google Shape;423;p61"/>
          <p:cNvSpPr txBox="1"/>
          <p:nvPr/>
        </p:nvSpPr>
        <p:spPr>
          <a:xfrm>
            <a:off x="-76200" y="3409800"/>
            <a:ext cx="3787800" cy="16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Increase productivity, improve compliance - </a:t>
            </a:r>
            <a:r>
              <a:rPr lang="en" sz="1600" i="1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shift left</a:t>
            </a: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mindset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2"/>
          <p:cNvSpPr/>
          <p:nvPr/>
        </p:nvSpPr>
        <p:spPr>
          <a:xfrm>
            <a:off x="596859" y="1719881"/>
            <a:ext cx="8157600" cy="1259100"/>
          </a:xfrm>
          <a:prstGeom prst="rightArrow">
            <a:avLst>
              <a:gd name="adj1" fmla="val 50000"/>
              <a:gd name="adj2" fmla="val 37491"/>
            </a:avLst>
          </a:prstGeom>
          <a:gradFill>
            <a:gsLst>
              <a:gs pos="0">
                <a:srgbClr val="21C5FF"/>
              </a:gs>
              <a:gs pos="31000">
                <a:srgbClr val="00B0F0"/>
              </a:gs>
              <a:gs pos="58000">
                <a:srgbClr val="007FAC"/>
              </a:gs>
              <a:gs pos="88000">
                <a:srgbClr val="00729A"/>
              </a:gs>
              <a:gs pos="94690">
                <a:srgbClr val="00668A"/>
              </a:gs>
              <a:gs pos="100000">
                <a:srgbClr val="00668A"/>
              </a:gs>
            </a:gsLst>
            <a:lin ang="0" scaled="0"/>
          </a:gradFill>
          <a:ln>
            <a:noFill/>
          </a:ln>
        </p:spPr>
        <p:txBody>
          <a:bodyPr spcFirstLastPara="1" wrap="square" lIns="38575" tIns="19275" rIns="38575" bIns="19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9" name="Google Shape;429;p62"/>
          <p:cNvCxnSpPr/>
          <p:nvPr/>
        </p:nvCxnSpPr>
        <p:spPr>
          <a:xfrm flipH="1">
            <a:off x="3470245" y="2015772"/>
            <a:ext cx="300" cy="7749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430" name="Google Shape;430;p62"/>
          <p:cNvCxnSpPr/>
          <p:nvPr/>
        </p:nvCxnSpPr>
        <p:spPr>
          <a:xfrm>
            <a:off x="6251354" y="2028770"/>
            <a:ext cx="0" cy="7488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431" name="Google Shape;431;p62"/>
          <p:cNvSpPr txBox="1"/>
          <p:nvPr/>
        </p:nvSpPr>
        <p:spPr>
          <a:xfrm>
            <a:off x="518230" y="1431843"/>
            <a:ext cx="1287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25" tIns="25725" rIns="25725" bIns="25725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 Code Source Controlled and Peer Reviewed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2"/>
          <p:cNvSpPr txBox="1"/>
          <p:nvPr/>
        </p:nvSpPr>
        <p:spPr>
          <a:xfrm>
            <a:off x="1514829" y="949862"/>
            <a:ext cx="13935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25" tIns="25725" rIns="25725" bIns="25725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Infrastructure code Source Controlled and Peer reviewed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62"/>
          <p:cNvSpPr txBox="1"/>
          <p:nvPr/>
        </p:nvSpPr>
        <p:spPr>
          <a:xfrm>
            <a:off x="518230" y="3284224"/>
            <a:ext cx="1455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25" tIns="25725" rIns="25725" bIns="25725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Pipeline Code Source Controlled and Peer Reviewed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62"/>
          <p:cNvSpPr txBox="1"/>
          <p:nvPr/>
        </p:nvSpPr>
        <p:spPr>
          <a:xfrm>
            <a:off x="2556247" y="3314197"/>
            <a:ext cx="10434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25" tIns="25725" rIns="25725" bIns="25725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 direct Access to the Binary Artifact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2"/>
          <p:cNvSpPr txBox="1"/>
          <p:nvPr/>
        </p:nvSpPr>
        <p:spPr>
          <a:xfrm>
            <a:off x="2789180" y="1499846"/>
            <a:ext cx="9615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25" tIns="25725" rIns="25725" bIns="25725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Static Code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  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2"/>
          <p:cNvSpPr txBox="1"/>
          <p:nvPr/>
        </p:nvSpPr>
        <p:spPr>
          <a:xfrm>
            <a:off x="1464225" y="2840424"/>
            <a:ext cx="13374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25" tIns="25725" rIns="25725" bIns="25725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Test Code Source Controlled and Peer Reviewed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62"/>
          <p:cNvSpPr txBox="1"/>
          <p:nvPr/>
        </p:nvSpPr>
        <p:spPr>
          <a:xfrm>
            <a:off x="3718856" y="1220306"/>
            <a:ext cx="12204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25" tIns="25725" rIns="25725" bIns="25725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Feature </a:t>
            </a:r>
            <a:r>
              <a:rPr lang="en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Testing 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62"/>
          <p:cNvSpPr txBox="1"/>
          <p:nvPr/>
        </p:nvSpPr>
        <p:spPr>
          <a:xfrm>
            <a:off x="4302726" y="3314197"/>
            <a:ext cx="13968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25" tIns="25725" rIns="25725" bIns="25725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Application Code Security Scan 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2"/>
          <p:cNvSpPr txBox="1"/>
          <p:nvPr/>
        </p:nvSpPr>
        <p:spPr>
          <a:xfrm>
            <a:off x="5502413" y="2840424"/>
            <a:ext cx="10329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25" tIns="25725" rIns="25725" bIns="25725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Infrastructure Code 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Security Scan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2"/>
          <p:cNvSpPr txBox="1"/>
          <p:nvPr/>
        </p:nvSpPr>
        <p:spPr>
          <a:xfrm>
            <a:off x="4876930" y="1503179"/>
            <a:ext cx="1032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25" tIns="25725" rIns="25725" bIns="25725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Performance testing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5967088" y="1116872"/>
            <a:ext cx="11388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25" tIns="25725" rIns="25725" bIns="25725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Prod Deployments Scripts Tested 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7050114" y="1416500"/>
            <a:ext cx="8937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25" tIns="25725" rIns="25725" bIns="25725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Automated rollback process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6292776" y="3314197"/>
            <a:ext cx="18963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25" tIns="25725" rIns="25725" bIns="25725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Separation between Dev/Test/Prod environments must be managed with access controls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4" name="Google Shape;444;p62"/>
          <p:cNvCxnSpPr/>
          <p:nvPr/>
        </p:nvCxnSpPr>
        <p:spPr>
          <a:xfrm>
            <a:off x="3089756" y="2620862"/>
            <a:ext cx="0" cy="607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5" name="Google Shape;445;p62"/>
          <p:cNvCxnSpPr/>
          <p:nvPr/>
        </p:nvCxnSpPr>
        <p:spPr>
          <a:xfrm>
            <a:off x="1187271" y="2619420"/>
            <a:ext cx="0" cy="607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6" name="Google Shape;446;p62"/>
          <p:cNvCxnSpPr/>
          <p:nvPr/>
        </p:nvCxnSpPr>
        <p:spPr>
          <a:xfrm>
            <a:off x="2196093" y="1434032"/>
            <a:ext cx="0" cy="65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7" name="Google Shape;447;p62"/>
          <p:cNvCxnSpPr/>
          <p:nvPr/>
        </p:nvCxnSpPr>
        <p:spPr>
          <a:xfrm>
            <a:off x="4028156" y="2665547"/>
            <a:ext cx="1800" cy="1884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8" name="Google Shape;448;p62"/>
          <p:cNvCxnSpPr/>
          <p:nvPr/>
        </p:nvCxnSpPr>
        <p:spPr>
          <a:xfrm>
            <a:off x="4989582" y="2576287"/>
            <a:ext cx="0" cy="668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" name="Google Shape;449;p62"/>
          <p:cNvCxnSpPr/>
          <p:nvPr/>
        </p:nvCxnSpPr>
        <p:spPr>
          <a:xfrm>
            <a:off x="5977891" y="2618049"/>
            <a:ext cx="0" cy="28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" name="Google Shape;450;p62"/>
          <p:cNvCxnSpPr/>
          <p:nvPr/>
        </p:nvCxnSpPr>
        <p:spPr>
          <a:xfrm>
            <a:off x="4329121" y="1426011"/>
            <a:ext cx="0" cy="67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1" name="Google Shape;451;p62"/>
          <p:cNvCxnSpPr/>
          <p:nvPr/>
        </p:nvCxnSpPr>
        <p:spPr>
          <a:xfrm>
            <a:off x="3270215" y="1816126"/>
            <a:ext cx="0" cy="28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2" name="Google Shape;452;p62"/>
          <p:cNvCxnSpPr/>
          <p:nvPr/>
        </p:nvCxnSpPr>
        <p:spPr>
          <a:xfrm>
            <a:off x="7519306" y="1796726"/>
            <a:ext cx="0" cy="28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3" name="Google Shape;453;p62"/>
          <p:cNvCxnSpPr/>
          <p:nvPr/>
        </p:nvCxnSpPr>
        <p:spPr>
          <a:xfrm>
            <a:off x="1143880" y="1796726"/>
            <a:ext cx="0" cy="28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4" name="Google Shape;454;p62"/>
          <p:cNvSpPr txBox="1"/>
          <p:nvPr/>
        </p:nvSpPr>
        <p:spPr>
          <a:xfrm rot="-5400000">
            <a:off x="7998545" y="2189604"/>
            <a:ext cx="7776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50" tIns="25725" rIns="51450" bIns="2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DB77"/>
              </a:buClr>
              <a:buSzPts val="1400"/>
              <a:buFont typeface="Calibri"/>
              <a:buNone/>
            </a:pPr>
            <a:r>
              <a:rPr lang="en" sz="1400" b="1" i="0" u="none" strike="noStrike" cap="none">
                <a:solidFill>
                  <a:srgbClr val="ABDB77"/>
                </a:solidFill>
                <a:latin typeface="Calibri"/>
                <a:ea typeface="Calibri"/>
                <a:cs typeface="Calibri"/>
                <a:sym typeface="Calibri"/>
              </a:rPr>
              <a:t>RELEASE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5" name="Google Shape;455;p62"/>
          <p:cNvCxnSpPr/>
          <p:nvPr/>
        </p:nvCxnSpPr>
        <p:spPr>
          <a:xfrm>
            <a:off x="2137213" y="2619420"/>
            <a:ext cx="0" cy="28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6" name="Google Shape;456;p62"/>
          <p:cNvCxnSpPr/>
          <p:nvPr/>
        </p:nvCxnSpPr>
        <p:spPr>
          <a:xfrm>
            <a:off x="5403243" y="1787862"/>
            <a:ext cx="0" cy="28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7" name="Google Shape;457;p62"/>
          <p:cNvSpPr txBox="1"/>
          <p:nvPr/>
        </p:nvSpPr>
        <p:spPr>
          <a:xfrm>
            <a:off x="3460254" y="2840424"/>
            <a:ext cx="11955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25" tIns="25725" rIns="25725" bIns="25725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lang="en" sz="10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Open Source Scanning and License Checks</a:t>
            </a:r>
            <a:endParaRPr sz="800" i="0" u="none" strike="noStrike" cap="none">
              <a:solidFill>
                <a:srgbClr val="FFFFFF"/>
              </a:solidFill>
            </a:endParaRPr>
          </a:p>
        </p:txBody>
      </p:sp>
      <p:cxnSp>
        <p:nvCxnSpPr>
          <p:cNvPr id="458" name="Google Shape;458;p62"/>
          <p:cNvCxnSpPr/>
          <p:nvPr/>
        </p:nvCxnSpPr>
        <p:spPr>
          <a:xfrm>
            <a:off x="6512315" y="1403021"/>
            <a:ext cx="0" cy="67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9" name="Google Shape;459;p62"/>
          <p:cNvCxnSpPr/>
          <p:nvPr/>
        </p:nvCxnSpPr>
        <p:spPr>
          <a:xfrm>
            <a:off x="7238010" y="2629463"/>
            <a:ext cx="0" cy="67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60" name="Google Shape;460;p62"/>
          <p:cNvGrpSpPr/>
          <p:nvPr/>
        </p:nvGrpSpPr>
        <p:grpSpPr>
          <a:xfrm>
            <a:off x="986587" y="4371789"/>
            <a:ext cx="7195661" cy="359763"/>
            <a:chOff x="1587826" y="8697325"/>
            <a:chExt cx="11639697" cy="553396"/>
          </a:xfrm>
        </p:grpSpPr>
        <p:grpSp>
          <p:nvGrpSpPr>
            <p:cNvPr id="461" name="Google Shape;461;p62"/>
            <p:cNvGrpSpPr/>
            <p:nvPr/>
          </p:nvGrpSpPr>
          <p:grpSpPr>
            <a:xfrm>
              <a:off x="1587826" y="8697325"/>
              <a:ext cx="2262519" cy="524215"/>
              <a:chOff x="366754" y="6007755"/>
              <a:chExt cx="2302350" cy="586830"/>
            </a:xfrm>
          </p:grpSpPr>
          <p:sp>
            <p:nvSpPr>
              <p:cNvPr id="462" name="Google Shape;462;p62"/>
              <p:cNvSpPr/>
              <p:nvPr/>
            </p:nvSpPr>
            <p:spPr>
              <a:xfrm>
                <a:off x="418204" y="6195885"/>
                <a:ext cx="2250900" cy="398700"/>
              </a:xfrm>
              <a:prstGeom prst="rect">
                <a:avLst/>
              </a:prstGeom>
              <a:solidFill>
                <a:srgbClr val="00C4F2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51450" tIns="25725" rIns="51450" bIns="2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00"/>
                  <a:buFont typeface="Calibri"/>
                  <a:buNone/>
                </a:pPr>
                <a:r>
                  <a:rPr lang="en" sz="9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Source Control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62"/>
              <p:cNvSpPr/>
              <p:nvPr/>
            </p:nvSpPr>
            <p:spPr>
              <a:xfrm>
                <a:off x="366754" y="6007755"/>
                <a:ext cx="329700" cy="369300"/>
              </a:xfrm>
              <a:prstGeom prst="ellipse">
                <a:avLst/>
              </a:prstGeom>
              <a:solidFill>
                <a:schemeClr val="lt1"/>
              </a:solidFill>
              <a:ln w="57150" cap="flat" cmpd="sng">
                <a:solidFill>
                  <a:srgbClr val="00C4F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51450" tIns="25725" rIns="51450" bIns="2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r>
                  <a:rPr lang="en" sz="13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4" name="Google Shape;464;p62"/>
            <p:cNvGrpSpPr/>
            <p:nvPr/>
          </p:nvGrpSpPr>
          <p:grpSpPr>
            <a:xfrm>
              <a:off x="3978563" y="8709861"/>
              <a:ext cx="2262519" cy="524215"/>
              <a:chOff x="366754" y="6007755"/>
              <a:chExt cx="2302350" cy="586830"/>
            </a:xfrm>
          </p:grpSpPr>
          <p:sp>
            <p:nvSpPr>
              <p:cNvPr id="465" name="Google Shape;465;p62"/>
              <p:cNvSpPr/>
              <p:nvPr/>
            </p:nvSpPr>
            <p:spPr>
              <a:xfrm>
                <a:off x="418204" y="6195885"/>
                <a:ext cx="2250900" cy="398700"/>
              </a:xfrm>
              <a:prstGeom prst="rect">
                <a:avLst/>
              </a:prstGeom>
              <a:solidFill>
                <a:schemeClr val="accent6"/>
              </a:solidFill>
              <a:ln w="12700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51450" tIns="25725" rIns="51450" bIns="2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00"/>
                  <a:buFont typeface="Calibri"/>
                  <a:buNone/>
                </a:pPr>
                <a:r>
                  <a:rPr lang="en" sz="9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Build Repository and 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00"/>
                  <a:buFont typeface="Calibri"/>
                  <a:buNone/>
                </a:pPr>
                <a:r>
                  <a:rPr lang="en" sz="9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Application versioning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62"/>
              <p:cNvSpPr/>
              <p:nvPr/>
            </p:nvSpPr>
            <p:spPr>
              <a:xfrm>
                <a:off x="366754" y="6007755"/>
                <a:ext cx="329700" cy="369300"/>
              </a:xfrm>
              <a:prstGeom prst="ellipse">
                <a:avLst/>
              </a:prstGeom>
              <a:solidFill>
                <a:schemeClr val="lt1"/>
              </a:solidFill>
              <a:ln w="57150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51450" tIns="25725" rIns="51450" bIns="2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r>
                  <a:rPr lang="en" sz="13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62"/>
            <p:cNvGrpSpPr/>
            <p:nvPr/>
          </p:nvGrpSpPr>
          <p:grpSpPr>
            <a:xfrm>
              <a:off x="8636183" y="8712532"/>
              <a:ext cx="2262519" cy="524215"/>
              <a:chOff x="366754" y="6007755"/>
              <a:chExt cx="2302350" cy="586830"/>
            </a:xfrm>
          </p:grpSpPr>
          <p:sp>
            <p:nvSpPr>
              <p:cNvPr id="468" name="Google Shape;468;p62"/>
              <p:cNvSpPr/>
              <p:nvPr/>
            </p:nvSpPr>
            <p:spPr>
              <a:xfrm>
                <a:off x="418204" y="6195885"/>
                <a:ext cx="2250900" cy="398700"/>
              </a:xfrm>
              <a:prstGeom prst="rect">
                <a:avLst/>
              </a:prstGeom>
              <a:solidFill>
                <a:srgbClr val="C55A11"/>
              </a:solidFill>
              <a:ln w="12700" cap="flat" cmpd="sng">
                <a:solidFill>
                  <a:srgbClr val="C55A11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51450" tIns="25725" rIns="51450" bIns="2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00"/>
                  <a:buFont typeface="Calibri"/>
                  <a:buNone/>
                </a:pPr>
                <a:r>
                  <a:rPr lang="en" sz="9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Security Checks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62"/>
              <p:cNvSpPr/>
              <p:nvPr/>
            </p:nvSpPr>
            <p:spPr>
              <a:xfrm>
                <a:off x="366754" y="6007755"/>
                <a:ext cx="329700" cy="369300"/>
              </a:xfrm>
              <a:prstGeom prst="ellipse">
                <a:avLst/>
              </a:prstGeom>
              <a:solidFill>
                <a:schemeClr val="lt1"/>
              </a:solidFill>
              <a:ln w="57150" cap="flat" cmpd="sng">
                <a:solidFill>
                  <a:srgbClr val="C55A1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51450" tIns="25725" rIns="51450" bIns="2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r>
                  <a:rPr lang="en" sz="13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0" name="Google Shape;470;p62"/>
            <p:cNvGrpSpPr/>
            <p:nvPr/>
          </p:nvGrpSpPr>
          <p:grpSpPr>
            <a:xfrm>
              <a:off x="6307369" y="8718356"/>
              <a:ext cx="2262519" cy="532366"/>
              <a:chOff x="366754" y="6007755"/>
              <a:chExt cx="2302350" cy="595954"/>
            </a:xfrm>
          </p:grpSpPr>
          <p:sp>
            <p:nvSpPr>
              <p:cNvPr id="471" name="Google Shape;471;p62"/>
              <p:cNvSpPr/>
              <p:nvPr/>
            </p:nvSpPr>
            <p:spPr>
              <a:xfrm>
                <a:off x="418204" y="6178009"/>
                <a:ext cx="2250900" cy="4257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51450" tIns="25725" rIns="51450" bIns="2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00"/>
                  <a:buFont typeface="Calibri"/>
                  <a:buNone/>
                </a:pPr>
                <a:r>
                  <a:rPr lang="en" sz="9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Quality Checks 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62"/>
              <p:cNvSpPr/>
              <p:nvPr/>
            </p:nvSpPr>
            <p:spPr>
              <a:xfrm>
                <a:off x="366754" y="6007755"/>
                <a:ext cx="329700" cy="369300"/>
              </a:xfrm>
              <a:prstGeom prst="ellipse">
                <a:avLst/>
              </a:prstGeom>
              <a:solidFill>
                <a:schemeClr val="lt1"/>
              </a:solidFill>
              <a:ln w="57150" cap="flat" cmpd="sng">
                <a:solidFill>
                  <a:srgbClr val="7030A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51450" tIns="25725" rIns="51450" bIns="2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r>
                  <a:rPr lang="en" sz="13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3" name="Google Shape;473;p62"/>
            <p:cNvGrpSpPr/>
            <p:nvPr/>
          </p:nvGrpSpPr>
          <p:grpSpPr>
            <a:xfrm>
              <a:off x="10965004" y="8721393"/>
              <a:ext cx="2262519" cy="524215"/>
              <a:chOff x="366754" y="6007755"/>
              <a:chExt cx="2302350" cy="586830"/>
            </a:xfrm>
          </p:grpSpPr>
          <p:sp>
            <p:nvSpPr>
              <p:cNvPr id="474" name="Google Shape;474;p62"/>
              <p:cNvSpPr/>
              <p:nvPr/>
            </p:nvSpPr>
            <p:spPr>
              <a:xfrm>
                <a:off x="418204" y="6195885"/>
                <a:ext cx="2250900" cy="398700"/>
              </a:xfrm>
              <a:prstGeom prst="rect">
                <a:avLst/>
              </a:prstGeom>
              <a:solidFill>
                <a:srgbClr val="DAA600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51450" tIns="25725" rIns="51450" bIns="2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00"/>
                  <a:buFont typeface="Calibri"/>
                  <a:buNone/>
                </a:pPr>
                <a:r>
                  <a:rPr lang="en" sz="900" b="1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Deployment Prod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62"/>
              <p:cNvSpPr/>
              <p:nvPr/>
            </p:nvSpPr>
            <p:spPr>
              <a:xfrm>
                <a:off x="366754" y="6007755"/>
                <a:ext cx="329700" cy="369300"/>
              </a:xfrm>
              <a:prstGeom prst="ellipse">
                <a:avLst/>
              </a:prstGeom>
              <a:solidFill>
                <a:schemeClr val="lt1"/>
              </a:solidFill>
              <a:ln w="57150" cap="flat" cmpd="sng">
                <a:solidFill>
                  <a:srgbClr val="DAA6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51450" tIns="25725" rIns="51450" bIns="2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alibri"/>
                  <a:buNone/>
                </a:pPr>
                <a:r>
                  <a:rPr lang="en" sz="13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62"/>
          <p:cNvSpPr txBox="1"/>
          <p:nvPr/>
        </p:nvSpPr>
        <p:spPr>
          <a:xfrm>
            <a:off x="1357547" y="2255800"/>
            <a:ext cx="1068000" cy="1731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62"/>
          <p:cNvSpPr txBox="1"/>
          <p:nvPr/>
        </p:nvSpPr>
        <p:spPr>
          <a:xfrm>
            <a:off x="4343139" y="2255800"/>
            <a:ext cx="905700" cy="1731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62"/>
          <p:cNvSpPr txBox="1"/>
          <p:nvPr/>
        </p:nvSpPr>
        <p:spPr>
          <a:xfrm>
            <a:off x="6496894" y="2255800"/>
            <a:ext cx="1159500" cy="1731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62"/>
          <p:cNvSpPr/>
          <p:nvPr/>
        </p:nvSpPr>
        <p:spPr>
          <a:xfrm>
            <a:off x="1063181" y="2098580"/>
            <a:ext cx="161400" cy="140100"/>
          </a:xfrm>
          <a:prstGeom prst="ellipse">
            <a:avLst/>
          </a:prstGeom>
          <a:solidFill>
            <a:schemeClr val="lt1"/>
          </a:solidFill>
          <a:ln w="44450" cap="flat" cmpd="sng">
            <a:solidFill>
              <a:srgbClr val="00C4F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62"/>
          <p:cNvSpPr txBox="1"/>
          <p:nvPr/>
        </p:nvSpPr>
        <p:spPr>
          <a:xfrm>
            <a:off x="1003604" y="2093266"/>
            <a:ext cx="239700" cy="1416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1a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" name="Google Shape;481;p62"/>
          <p:cNvGrpSpPr/>
          <p:nvPr/>
        </p:nvGrpSpPr>
        <p:grpSpPr>
          <a:xfrm>
            <a:off x="2095034" y="2089736"/>
            <a:ext cx="222693" cy="141579"/>
            <a:chOff x="1444212" y="3693033"/>
            <a:chExt cx="378600" cy="276900"/>
          </a:xfrm>
        </p:grpSpPr>
        <p:sp>
          <p:nvSpPr>
            <p:cNvPr id="482" name="Google Shape;482;p62"/>
            <p:cNvSpPr/>
            <p:nvPr/>
          </p:nvSpPr>
          <p:spPr>
            <a:xfrm>
              <a:off x="1499839" y="3693033"/>
              <a:ext cx="274200" cy="274200"/>
            </a:xfrm>
            <a:prstGeom prst="ellipse">
              <a:avLst/>
            </a:prstGeom>
            <a:solidFill>
              <a:schemeClr val="lt1"/>
            </a:solidFill>
            <a:ln w="44450" cap="flat" cmpd="sng">
              <a:solidFill>
                <a:srgbClr val="00C4F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51450" tIns="25725" rIns="51450" bIns="25725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Calibri"/>
                <a:buNone/>
              </a:pPr>
              <a:endParaRPr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2"/>
            <p:cNvSpPr txBox="1"/>
            <p:nvPr/>
          </p:nvSpPr>
          <p:spPr>
            <a:xfrm>
              <a:off x="1444212" y="3693033"/>
              <a:ext cx="378600" cy="2769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51450" tIns="25725" rIns="51450" bIns="257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Calibri"/>
                <a:buNone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1b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62"/>
          <p:cNvSpPr/>
          <p:nvPr/>
        </p:nvSpPr>
        <p:spPr>
          <a:xfrm>
            <a:off x="3959627" y="2464122"/>
            <a:ext cx="161400" cy="140100"/>
          </a:xfrm>
          <a:prstGeom prst="ellipse">
            <a:avLst/>
          </a:prstGeom>
          <a:solidFill>
            <a:schemeClr val="lt1"/>
          </a:solidFill>
          <a:ln w="4445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62"/>
          <p:cNvSpPr/>
          <p:nvPr/>
        </p:nvSpPr>
        <p:spPr>
          <a:xfrm>
            <a:off x="4910861" y="2460798"/>
            <a:ext cx="161400" cy="140100"/>
          </a:xfrm>
          <a:prstGeom prst="ellipse">
            <a:avLst/>
          </a:prstGeom>
          <a:solidFill>
            <a:schemeClr val="lt1"/>
          </a:solidFill>
          <a:ln w="4445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2"/>
          <p:cNvSpPr txBox="1"/>
          <p:nvPr/>
        </p:nvSpPr>
        <p:spPr>
          <a:xfrm>
            <a:off x="3938575" y="2458520"/>
            <a:ext cx="238500" cy="1416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62"/>
          <p:cNvSpPr/>
          <p:nvPr/>
        </p:nvSpPr>
        <p:spPr>
          <a:xfrm>
            <a:off x="5900608" y="2466551"/>
            <a:ext cx="161400" cy="140100"/>
          </a:xfrm>
          <a:prstGeom prst="ellipse">
            <a:avLst/>
          </a:prstGeom>
          <a:solidFill>
            <a:schemeClr val="lt1"/>
          </a:solidFill>
          <a:ln w="44450" cap="flat" cmpd="sng">
            <a:solidFill>
              <a:srgbClr val="C55A1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8" name="Google Shape;488;p62"/>
          <p:cNvGrpSpPr/>
          <p:nvPr/>
        </p:nvGrpSpPr>
        <p:grpSpPr>
          <a:xfrm>
            <a:off x="6425845" y="2098395"/>
            <a:ext cx="198165" cy="141579"/>
            <a:chOff x="8553640" y="3693033"/>
            <a:chExt cx="336900" cy="276900"/>
          </a:xfrm>
        </p:grpSpPr>
        <p:sp>
          <p:nvSpPr>
            <p:cNvPr id="489" name="Google Shape;489;p62"/>
            <p:cNvSpPr/>
            <p:nvPr/>
          </p:nvSpPr>
          <p:spPr>
            <a:xfrm>
              <a:off x="8596274" y="3693033"/>
              <a:ext cx="274200" cy="274200"/>
            </a:xfrm>
            <a:prstGeom prst="ellipse">
              <a:avLst/>
            </a:prstGeom>
            <a:solidFill>
              <a:schemeClr val="lt1"/>
            </a:solidFill>
            <a:ln w="44450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51450" tIns="25725" rIns="51450" bIns="25725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Calibri"/>
                <a:buNone/>
              </a:pPr>
              <a:endParaRPr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62"/>
            <p:cNvSpPr txBox="1"/>
            <p:nvPr/>
          </p:nvSpPr>
          <p:spPr>
            <a:xfrm>
              <a:off x="8553640" y="3693033"/>
              <a:ext cx="336900" cy="2769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51450" tIns="25725" rIns="51450" bIns="257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Calibri"/>
                <a:buNone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5a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1" name="Google Shape;491;p62"/>
          <p:cNvGrpSpPr/>
          <p:nvPr/>
        </p:nvGrpSpPr>
        <p:grpSpPr>
          <a:xfrm>
            <a:off x="7420686" y="2098395"/>
            <a:ext cx="202047" cy="141579"/>
            <a:chOff x="10438459" y="3693033"/>
            <a:chExt cx="343500" cy="276900"/>
          </a:xfrm>
        </p:grpSpPr>
        <p:sp>
          <p:nvSpPr>
            <p:cNvPr id="492" name="Google Shape;492;p62"/>
            <p:cNvSpPr/>
            <p:nvPr/>
          </p:nvSpPr>
          <p:spPr>
            <a:xfrm>
              <a:off x="10481711" y="3693033"/>
              <a:ext cx="274200" cy="274200"/>
            </a:xfrm>
            <a:prstGeom prst="ellipse">
              <a:avLst/>
            </a:prstGeom>
            <a:solidFill>
              <a:schemeClr val="lt1"/>
            </a:solidFill>
            <a:ln w="44450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51450" tIns="25725" rIns="51450" bIns="25725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Calibri"/>
                <a:buNone/>
              </a:pPr>
              <a:endParaRPr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62"/>
            <p:cNvSpPr txBox="1"/>
            <p:nvPr/>
          </p:nvSpPr>
          <p:spPr>
            <a:xfrm>
              <a:off x="10438459" y="3693033"/>
              <a:ext cx="343500" cy="2769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51450" tIns="25725" rIns="51450" bIns="257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Calibri"/>
                <a:buNone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5b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4" name="Google Shape;494;p62"/>
          <p:cNvSpPr/>
          <p:nvPr/>
        </p:nvSpPr>
        <p:spPr>
          <a:xfrm>
            <a:off x="1111954" y="2460798"/>
            <a:ext cx="161400" cy="140100"/>
          </a:xfrm>
          <a:prstGeom prst="ellipse">
            <a:avLst/>
          </a:prstGeom>
          <a:solidFill>
            <a:schemeClr val="lt1"/>
          </a:solidFill>
          <a:ln w="44450" cap="flat" cmpd="sng">
            <a:solidFill>
              <a:srgbClr val="00C4F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2"/>
          <p:cNvSpPr txBox="1"/>
          <p:nvPr/>
        </p:nvSpPr>
        <p:spPr>
          <a:xfrm>
            <a:off x="1073121" y="2455485"/>
            <a:ext cx="214200" cy="1416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1c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2"/>
          <p:cNvSpPr/>
          <p:nvPr/>
        </p:nvSpPr>
        <p:spPr>
          <a:xfrm>
            <a:off x="2058628" y="2460798"/>
            <a:ext cx="161400" cy="140100"/>
          </a:xfrm>
          <a:prstGeom prst="ellipse">
            <a:avLst/>
          </a:prstGeom>
          <a:solidFill>
            <a:schemeClr val="lt1"/>
          </a:solidFill>
          <a:ln w="44450" cap="flat" cmpd="sng">
            <a:solidFill>
              <a:srgbClr val="00C4F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2"/>
          <p:cNvSpPr txBox="1"/>
          <p:nvPr/>
        </p:nvSpPr>
        <p:spPr>
          <a:xfrm>
            <a:off x="2013682" y="2455485"/>
            <a:ext cx="222900" cy="1416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1d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2"/>
          <p:cNvSpPr/>
          <p:nvPr/>
        </p:nvSpPr>
        <p:spPr>
          <a:xfrm>
            <a:off x="3189479" y="2099949"/>
            <a:ext cx="161400" cy="140100"/>
          </a:xfrm>
          <a:prstGeom prst="ellipse">
            <a:avLst/>
          </a:prstGeom>
          <a:solidFill>
            <a:schemeClr val="lt1"/>
          </a:solidFill>
          <a:ln w="444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2"/>
          <p:cNvSpPr/>
          <p:nvPr/>
        </p:nvSpPr>
        <p:spPr>
          <a:xfrm>
            <a:off x="3012377" y="2471023"/>
            <a:ext cx="161400" cy="140100"/>
          </a:xfrm>
          <a:prstGeom prst="ellipse">
            <a:avLst/>
          </a:prstGeom>
          <a:solidFill>
            <a:schemeClr val="lt1"/>
          </a:solidFill>
          <a:ln w="444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62"/>
          <p:cNvSpPr txBox="1"/>
          <p:nvPr/>
        </p:nvSpPr>
        <p:spPr>
          <a:xfrm>
            <a:off x="2993956" y="2466424"/>
            <a:ext cx="198300" cy="1416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2"/>
          <p:cNvSpPr/>
          <p:nvPr/>
        </p:nvSpPr>
        <p:spPr>
          <a:xfrm>
            <a:off x="4254089" y="2099949"/>
            <a:ext cx="161400" cy="140100"/>
          </a:xfrm>
          <a:prstGeom prst="ellipse">
            <a:avLst/>
          </a:prstGeom>
          <a:solidFill>
            <a:schemeClr val="lt1"/>
          </a:solidFill>
          <a:ln w="444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2"/>
          <p:cNvSpPr/>
          <p:nvPr/>
        </p:nvSpPr>
        <p:spPr>
          <a:xfrm>
            <a:off x="5322470" y="2099949"/>
            <a:ext cx="161400" cy="140100"/>
          </a:xfrm>
          <a:prstGeom prst="ellipse">
            <a:avLst/>
          </a:prstGeom>
          <a:solidFill>
            <a:schemeClr val="lt1"/>
          </a:solidFill>
          <a:ln w="444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</a:pPr>
            <a:endParaRPr sz="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2"/>
          <p:cNvSpPr txBox="1"/>
          <p:nvPr/>
        </p:nvSpPr>
        <p:spPr>
          <a:xfrm>
            <a:off x="5306407" y="2097210"/>
            <a:ext cx="193500" cy="1416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3c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4" name="Google Shape;504;p62"/>
          <p:cNvGrpSpPr/>
          <p:nvPr/>
        </p:nvGrpSpPr>
        <p:grpSpPr>
          <a:xfrm>
            <a:off x="7136523" y="2460614"/>
            <a:ext cx="193400" cy="141579"/>
            <a:chOff x="10438459" y="3693033"/>
            <a:chExt cx="328800" cy="276900"/>
          </a:xfrm>
        </p:grpSpPr>
        <p:sp>
          <p:nvSpPr>
            <p:cNvPr id="505" name="Google Shape;505;p62"/>
            <p:cNvSpPr/>
            <p:nvPr/>
          </p:nvSpPr>
          <p:spPr>
            <a:xfrm>
              <a:off x="10481711" y="3693033"/>
              <a:ext cx="274200" cy="274200"/>
            </a:xfrm>
            <a:prstGeom prst="ellipse">
              <a:avLst/>
            </a:prstGeom>
            <a:solidFill>
              <a:schemeClr val="lt1"/>
            </a:solidFill>
            <a:ln w="44450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51450" tIns="25725" rIns="51450" bIns="25725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Calibri"/>
                <a:buNone/>
              </a:pPr>
              <a:endParaRPr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62"/>
            <p:cNvSpPr txBox="1"/>
            <p:nvPr/>
          </p:nvSpPr>
          <p:spPr>
            <a:xfrm>
              <a:off x="10438459" y="3693033"/>
              <a:ext cx="328800" cy="2769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51450" tIns="25725" rIns="51450" bIns="257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Calibri"/>
                <a:buNone/>
              </a:pPr>
              <a:r>
                <a:rPr lang="en" sz="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5c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7" name="Google Shape;507;p62"/>
          <p:cNvSpPr txBox="1"/>
          <p:nvPr/>
        </p:nvSpPr>
        <p:spPr>
          <a:xfrm>
            <a:off x="3177710" y="2097209"/>
            <a:ext cx="198300" cy="1416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3a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2"/>
          <p:cNvSpPr txBox="1"/>
          <p:nvPr/>
        </p:nvSpPr>
        <p:spPr>
          <a:xfrm>
            <a:off x="4235127" y="2091963"/>
            <a:ext cx="202200" cy="1416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3b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2"/>
          <p:cNvSpPr txBox="1"/>
          <p:nvPr/>
        </p:nvSpPr>
        <p:spPr>
          <a:xfrm>
            <a:off x="4891943" y="2463437"/>
            <a:ext cx="238500" cy="1416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4b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2"/>
          <p:cNvSpPr txBox="1"/>
          <p:nvPr/>
        </p:nvSpPr>
        <p:spPr>
          <a:xfrm>
            <a:off x="5873210" y="2466653"/>
            <a:ext cx="238500" cy="1416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51450" tIns="25725" rIns="51450" bIns="2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4c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2"/>
          <p:cNvSpPr txBox="1"/>
          <p:nvPr/>
        </p:nvSpPr>
        <p:spPr>
          <a:xfrm>
            <a:off x="221950" y="135425"/>
            <a:ext cx="87468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Software Delivery Cleanroom </a:t>
            </a:r>
            <a:endParaRPr sz="2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12" name="Google Shape;512;p62"/>
          <p:cNvSpPr txBox="1">
            <a:spLocks noGrp="1"/>
          </p:cNvSpPr>
          <p:nvPr>
            <p:ph type="body" idx="1"/>
          </p:nvPr>
        </p:nvSpPr>
        <p:spPr>
          <a:xfrm>
            <a:off x="85726" y="4869291"/>
            <a:ext cx="8696400" cy="161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57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4"/>
          <p:cNvSpPr txBox="1"/>
          <p:nvPr/>
        </p:nvSpPr>
        <p:spPr>
          <a:xfrm>
            <a:off x="307950" y="175650"/>
            <a:ext cx="3418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Outcomes</a:t>
            </a:r>
            <a:endParaRPr sz="24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3" name="Google Shape;523;p64"/>
          <p:cNvSpPr txBox="1"/>
          <p:nvPr/>
        </p:nvSpPr>
        <p:spPr>
          <a:xfrm>
            <a:off x="200899" y="1092650"/>
            <a:ext cx="88473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21C5FF"/>
              </a:buClr>
              <a:buSzPts val="1700"/>
              <a:buFont typeface="Open Sans SemiBold"/>
              <a:buChar char="●"/>
            </a:pPr>
            <a:r>
              <a:rPr lang="en" sz="1700" dirty="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Improved lives with effortless experiences via human centered design thinking </a:t>
            </a:r>
            <a:endParaRPr sz="1700" dirty="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24" name="Google Shape;524;p64"/>
          <p:cNvSpPr txBox="1"/>
          <p:nvPr/>
        </p:nvSpPr>
        <p:spPr>
          <a:xfrm>
            <a:off x="198925" y="2709450"/>
            <a:ext cx="81051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21C5FF"/>
              </a:buClr>
              <a:buSzPts val="1700"/>
              <a:buFont typeface="Open Sans SemiBold"/>
              <a:buChar char="●"/>
            </a:pPr>
            <a:r>
              <a:rPr lang="en" sz="1700" dirty="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Improved and more sustainable risk management</a:t>
            </a:r>
            <a:endParaRPr sz="1700" dirty="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25" name="Google Shape;525;p64"/>
          <p:cNvSpPr txBox="1"/>
          <p:nvPr/>
        </p:nvSpPr>
        <p:spPr>
          <a:xfrm>
            <a:off x="202724" y="2122550"/>
            <a:ext cx="88473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21C5FF"/>
              </a:buClr>
              <a:buSzPts val="1700"/>
              <a:buFont typeface="Open Sans SemiBold"/>
              <a:buChar char="●"/>
            </a:pPr>
            <a:r>
              <a:rPr lang="en" sz="17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Enabled operational efficiency and built a scalable, resilient platform</a:t>
            </a:r>
            <a:endParaRPr sz="17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26" name="Google Shape;526;p64"/>
          <p:cNvSpPr txBox="1"/>
          <p:nvPr/>
        </p:nvSpPr>
        <p:spPr>
          <a:xfrm>
            <a:off x="198925" y="1566450"/>
            <a:ext cx="87705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21C5FF"/>
              </a:buClr>
              <a:buSzPts val="1700"/>
              <a:buFont typeface="Open Sans SemiBold"/>
              <a:buChar char="●"/>
            </a:pPr>
            <a:r>
              <a:rPr lang="en" sz="17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Created an inhouse cloud based real time analytics  and servicing platform </a:t>
            </a:r>
            <a:endParaRPr sz="17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27" name="Google Shape;527;p64"/>
          <p:cNvSpPr txBox="1"/>
          <p:nvPr/>
        </p:nvSpPr>
        <p:spPr>
          <a:xfrm>
            <a:off x="203885" y="3266550"/>
            <a:ext cx="84372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 SemiBold"/>
              <a:buChar char="●"/>
            </a:pPr>
            <a:r>
              <a:rPr lang="en" sz="1600" dirty="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Empowered engineers, delighted auditors by integrating the platform with the automated real time release decisioning and governance engine </a:t>
            </a:r>
            <a:endParaRPr sz="1600" dirty="0">
              <a:solidFill>
                <a:srgbClr val="21C5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5"/>
          <p:cNvSpPr txBox="1">
            <a:spLocks noGrp="1"/>
          </p:cNvSpPr>
          <p:nvPr>
            <p:ph type="body" idx="2"/>
          </p:nvPr>
        </p:nvSpPr>
        <p:spPr>
          <a:xfrm>
            <a:off x="139600" y="302350"/>
            <a:ext cx="8908500" cy="3372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Testimonials</a:t>
            </a:r>
            <a:endParaRPr sz="28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533" name="Google Shape;533;p65"/>
          <p:cNvGrpSpPr/>
          <p:nvPr/>
        </p:nvGrpSpPr>
        <p:grpSpPr>
          <a:xfrm>
            <a:off x="2302125" y="1718950"/>
            <a:ext cx="2420700" cy="3104675"/>
            <a:chOff x="2454525" y="1566550"/>
            <a:chExt cx="2420700" cy="3104675"/>
          </a:xfrm>
        </p:grpSpPr>
        <p:sp>
          <p:nvSpPr>
            <p:cNvPr id="534" name="Google Shape;534;p65"/>
            <p:cNvSpPr/>
            <p:nvPr/>
          </p:nvSpPr>
          <p:spPr>
            <a:xfrm>
              <a:off x="2454525" y="1639425"/>
              <a:ext cx="2420700" cy="3031800"/>
            </a:xfrm>
            <a:prstGeom prst="verticalScroll">
              <a:avLst>
                <a:gd name="adj" fmla="val 125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5"/>
            <p:cNvSpPr txBox="1"/>
            <p:nvPr/>
          </p:nvSpPr>
          <p:spPr>
            <a:xfrm>
              <a:off x="2903875" y="2945125"/>
              <a:ext cx="1553700" cy="13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mic Sans MS"/>
                  <a:ea typeface="Comic Sans MS"/>
                  <a:cs typeface="Comic Sans MS"/>
                  <a:sym typeface="Comic Sans MS"/>
                </a:rPr>
                <a:t>Feel that we truly can start unlocking the power of data </a:t>
              </a:r>
              <a:endParaRPr sz="1200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536" name="Google Shape;536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38051" y="2068987"/>
              <a:ext cx="814900" cy="81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7" name="Google Shape;537;p65"/>
            <p:cNvSpPr txBox="1"/>
            <p:nvPr/>
          </p:nvSpPr>
          <p:spPr>
            <a:xfrm>
              <a:off x="3061925" y="1566550"/>
              <a:ext cx="16884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Business Analyst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38" name="Google Shape;538;p65"/>
          <p:cNvGrpSpPr/>
          <p:nvPr/>
        </p:nvGrpSpPr>
        <p:grpSpPr>
          <a:xfrm>
            <a:off x="16125" y="1123200"/>
            <a:ext cx="2554000" cy="3090825"/>
            <a:chOff x="244725" y="1428000"/>
            <a:chExt cx="2554000" cy="3090825"/>
          </a:xfrm>
        </p:grpSpPr>
        <p:sp>
          <p:nvSpPr>
            <p:cNvPr id="539" name="Google Shape;539;p65"/>
            <p:cNvSpPr/>
            <p:nvPr/>
          </p:nvSpPr>
          <p:spPr>
            <a:xfrm>
              <a:off x="244725" y="1487025"/>
              <a:ext cx="2420700" cy="3031800"/>
            </a:xfrm>
            <a:prstGeom prst="verticalScroll">
              <a:avLst>
                <a:gd name="adj" fmla="val 125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5"/>
            <p:cNvSpPr txBox="1"/>
            <p:nvPr/>
          </p:nvSpPr>
          <p:spPr>
            <a:xfrm>
              <a:off x="641850" y="2715300"/>
              <a:ext cx="1609200" cy="17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mic Sans MS"/>
                  <a:ea typeface="Comic Sans MS"/>
                  <a:cs typeface="Comic Sans MS"/>
                  <a:sym typeface="Comic Sans MS"/>
                </a:rPr>
                <a:t>I can now focus more on servicing and meeting a customers need vs trying to juggle several systems. Huge relief</a:t>
              </a:r>
              <a:endParaRPr sz="1200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541" name="Google Shape;541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84545" y="1916587"/>
              <a:ext cx="814900" cy="81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2" name="Google Shape;542;p65"/>
            <p:cNvSpPr txBox="1"/>
            <p:nvPr/>
          </p:nvSpPr>
          <p:spPr>
            <a:xfrm>
              <a:off x="851725" y="1428000"/>
              <a:ext cx="1947000" cy="30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Call Center agent</a:t>
              </a:r>
              <a:endPara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43" name="Google Shape;543;p65"/>
          <p:cNvGrpSpPr/>
          <p:nvPr/>
        </p:nvGrpSpPr>
        <p:grpSpPr>
          <a:xfrm>
            <a:off x="6721725" y="1490350"/>
            <a:ext cx="2420700" cy="3104675"/>
            <a:chOff x="6721725" y="1718950"/>
            <a:chExt cx="2420700" cy="3104675"/>
          </a:xfrm>
        </p:grpSpPr>
        <p:grpSp>
          <p:nvGrpSpPr>
            <p:cNvPr id="544" name="Google Shape;544;p65"/>
            <p:cNvGrpSpPr/>
            <p:nvPr/>
          </p:nvGrpSpPr>
          <p:grpSpPr>
            <a:xfrm>
              <a:off x="6721725" y="1718950"/>
              <a:ext cx="2420700" cy="3104675"/>
              <a:chOff x="2454525" y="1566550"/>
              <a:chExt cx="2420700" cy="3104675"/>
            </a:xfrm>
          </p:grpSpPr>
          <p:sp>
            <p:nvSpPr>
              <p:cNvPr id="545" name="Google Shape;545;p65"/>
              <p:cNvSpPr/>
              <p:nvPr/>
            </p:nvSpPr>
            <p:spPr>
              <a:xfrm>
                <a:off x="2454525" y="1639425"/>
                <a:ext cx="2420700" cy="3031800"/>
              </a:xfrm>
              <a:prstGeom prst="verticalScroll">
                <a:avLst>
                  <a:gd name="adj" fmla="val 12500"/>
                </a:avLst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546" name="Google Shape;546;p6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238051" y="2068987"/>
                <a:ext cx="814900" cy="8149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7" name="Google Shape;547;p65"/>
              <p:cNvSpPr txBox="1"/>
              <p:nvPr/>
            </p:nvSpPr>
            <p:spPr>
              <a:xfrm>
                <a:off x="3061925" y="1566550"/>
                <a:ext cx="1688400" cy="30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pen Sans"/>
                    <a:ea typeface="Open Sans"/>
                    <a:cs typeface="Open Sans"/>
                    <a:sym typeface="Open Sans"/>
                  </a:rPr>
                  <a:t>Senior Leadership</a:t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548" name="Google Shape;548;p65"/>
            <p:cNvSpPr txBox="1"/>
            <p:nvPr/>
          </p:nvSpPr>
          <p:spPr>
            <a:xfrm>
              <a:off x="7074825" y="3097525"/>
              <a:ext cx="1700400" cy="13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mic Sans MS"/>
                  <a:ea typeface="Comic Sans MS"/>
                  <a:cs typeface="Comic Sans MS"/>
                  <a:sym typeface="Comic Sans MS"/>
                </a:rPr>
                <a:t>Big step in our tech. transformation journey and helping serve our customers better </a:t>
              </a:r>
              <a:endParaRPr sz="1200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549" name="Google Shape;549;p65"/>
          <p:cNvGrpSpPr/>
          <p:nvPr/>
        </p:nvGrpSpPr>
        <p:grpSpPr>
          <a:xfrm>
            <a:off x="4588125" y="575950"/>
            <a:ext cx="2420700" cy="3104675"/>
            <a:chOff x="4588125" y="1185550"/>
            <a:chExt cx="2420700" cy="3104675"/>
          </a:xfrm>
        </p:grpSpPr>
        <p:grpSp>
          <p:nvGrpSpPr>
            <p:cNvPr id="550" name="Google Shape;550;p65"/>
            <p:cNvGrpSpPr/>
            <p:nvPr/>
          </p:nvGrpSpPr>
          <p:grpSpPr>
            <a:xfrm>
              <a:off x="4588125" y="1185550"/>
              <a:ext cx="2420700" cy="3104675"/>
              <a:chOff x="2454525" y="1566550"/>
              <a:chExt cx="2420700" cy="3104675"/>
            </a:xfrm>
          </p:grpSpPr>
          <p:sp>
            <p:nvSpPr>
              <p:cNvPr id="551" name="Google Shape;551;p65"/>
              <p:cNvSpPr/>
              <p:nvPr/>
            </p:nvSpPr>
            <p:spPr>
              <a:xfrm>
                <a:off x="2454525" y="1639425"/>
                <a:ext cx="2420700" cy="3031800"/>
              </a:xfrm>
              <a:prstGeom prst="verticalScroll">
                <a:avLst>
                  <a:gd name="adj" fmla="val 12500"/>
                </a:avLst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552" name="Google Shape;552;p6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238051" y="2068987"/>
                <a:ext cx="814900" cy="8149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3" name="Google Shape;553;p65"/>
              <p:cNvSpPr txBox="1"/>
              <p:nvPr/>
            </p:nvSpPr>
            <p:spPr>
              <a:xfrm>
                <a:off x="3061925" y="1566550"/>
                <a:ext cx="1688400" cy="30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pen Sans"/>
                    <a:ea typeface="Open Sans"/>
                    <a:cs typeface="Open Sans"/>
                    <a:sym typeface="Open Sans"/>
                  </a:rPr>
                  <a:t>Backoffice Agent</a:t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554" name="Google Shape;554;p65"/>
            <p:cNvSpPr txBox="1"/>
            <p:nvPr/>
          </p:nvSpPr>
          <p:spPr>
            <a:xfrm>
              <a:off x="4975225" y="2716525"/>
              <a:ext cx="1656000" cy="13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mic Sans MS"/>
                  <a:ea typeface="Comic Sans MS"/>
                  <a:cs typeface="Comic Sans MS"/>
                  <a:sym typeface="Comic Sans MS"/>
                </a:rPr>
                <a:t>My job is completely transformed ...no more excel sheets, notes</a:t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66"/>
          <p:cNvGrpSpPr/>
          <p:nvPr/>
        </p:nvGrpSpPr>
        <p:grpSpPr>
          <a:xfrm>
            <a:off x="4409700" y="2628113"/>
            <a:ext cx="2420700" cy="2172363"/>
            <a:chOff x="4409700" y="2628113"/>
            <a:chExt cx="2420700" cy="2172363"/>
          </a:xfrm>
        </p:grpSpPr>
        <p:sp>
          <p:nvSpPr>
            <p:cNvPr id="560" name="Google Shape;560;p66"/>
            <p:cNvSpPr/>
            <p:nvPr/>
          </p:nvSpPr>
          <p:spPr>
            <a:xfrm>
              <a:off x="4824475" y="3146298"/>
              <a:ext cx="1634925" cy="1202327"/>
            </a:xfrm>
            <a:prstGeom prst="flowChartOffpageConnector">
              <a:avLst/>
            </a:pr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accent2"/>
                  </a:solidFill>
                  <a:latin typeface="Open Sans"/>
                  <a:ea typeface="Open Sans"/>
                  <a:cs typeface="Open Sans"/>
                  <a:sym typeface="Open Sans"/>
                </a:rPr>
                <a:t>2820 min. faster</a:t>
              </a:r>
              <a:endParaRPr sz="23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1" name="Google Shape;561;p66"/>
            <p:cNvSpPr/>
            <p:nvPr/>
          </p:nvSpPr>
          <p:spPr>
            <a:xfrm rot="5400000">
              <a:off x="5390400" y="3675475"/>
              <a:ext cx="538200" cy="1711800"/>
            </a:xfrm>
            <a:prstGeom prst="chevron">
              <a:avLst>
                <a:gd name="adj" fmla="val 49673"/>
              </a:avLst>
            </a:prstGeom>
            <a:solidFill>
              <a:schemeClr val="accent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66"/>
            <p:cNvSpPr txBox="1"/>
            <p:nvPr/>
          </p:nvSpPr>
          <p:spPr>
            <a:xfrm>
              <a:off x="4409700" y="2628113"/>
              <a:ext cx="24207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1C5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Mean Recovery Time</a:t>
              </a:r>
              <a:endParaRPr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grpSp>
        <p:nvGrpSpPr>
          <p:cNvPr id="563" name="Google Shape;563;p66"/>
          <p:cNvGrpSpPr/>
          <p:nvPr/>
        </p:nvGrpSpPr>
        <p:grpSpPr>
          <a:xfrm>
            <a:off x="6798902" y="2628113"/>
            <a:ext cx="2100000" cy="2172363"/>
            <a:chOff x="6798902" y="2628113"/>
            <a:chExt cx="2100000" cy="2172363"/>
          </a:xfrm>
        </p:grpSpPr>
        <p:sp>
          <p:nvSpPr>
            <p:cNvPr id="564" name="Google Shape;564;p66"/>
            <p:cNvSpPr/>
            <p:nvPr/>
          </p:nvSpPr>
          <p:spPr>
            <a:xfrm>
              <a:off x="6958075" y="3146298"/>
              <a:ext cx="1634925" cy="1202327"/>
            </a:xfrm>
            <a:prstGeom prst="flowChartOffpageConnector">
              <a:avLst/>
            </a:pr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accent2"/>
                  </a:solidFill>
                  <a:latin typeface="Open Sans"/>
                  <a:ea typeface="Open Sans"/>
                  <a:cs typeface="Open Sans"/>
                  <a:sym typeface="Open Sans"/>
                </a:rPr>
                <a:t>2 times lower</a:t>
              </a:r>
              <a:endParaRPr sz="29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5" name="Google Shape;565;p66"/>
            <p:cNvSpPr/>
            <p:nvPr/>
          </p:nvSpPr>
          <p:spPr>
            <a:xfrm rot="5400000">
              <a:off x="7524000" y="3675475"/>
              <a:ext cx="538200" cy="1711800"/>
            </a:xfrm>
            <a:prstGeom prst="chevron">
              <a:avLst>
                <a:gd name="adj" fmla="val 49673"/>
              </a:avLst>
            </a:prstGeom>
            <a:solidFill>
              <a:schemeClr val="accent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6" name="Google Shape;566;p66"/>
            <p:cNvSpPr txBox="1"/>
            <p:nvPr/>
          </p:nvSpPr>
          <p:spPr>
            <a:xfrm>
              <a:off x="6798902" y="2628113"/>
              <a:ext cx="21000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1C5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Change Failure Rate</a:t>
              </a:r>
              <a:endParaRPr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grpSp>
        <p:nvGrpSpPr>
          <p:cNvPr id="567" name="Google Shape;567;p66"/>
          <p:cNvGrpSpPr/>
          <p:nvPr/>
        </p:nvGrpSpPr>
        <p:grpSpPr>
          <a:xfrm>
            <a:off x="365925" y="995125"/>
            <a:ext cx="2241000" cy="2136988"/>
            <a:chOff x="365925" y="995125"/>
            <a:chExt cx="2241000" cy="2136988"/>
          </a:xfrm>
        </p:grpSpPr>
        <p:sp>
          <p:nvSpPr>
            <p:cNvPr id="568" name="Google Shape;568;p66"/>
            <p:cNvSpPr/>
            <p:nvPr/>
          </p:nvSpPr>
          <p:spPr>
            <a:xfrm rot="10800000" flipH="1">
              <a:off x="709675" y="1436650"/>
              <a:ext cx="1634925" cy="1202327"/>
            </a:xfrm>
            <a:prstGeom prst="flowChartOffpageConnector">
              <a:avLst/>
            </a:pr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66"/>
            <p:cNvSpPr/>
            <p:nvPr/>
          </p:nvSpPr>
          <p:spPr>
            <a:xfrm rot="5400000" flipH="1">
              <a:off x="1275600" y="408325"/>
              <a:ext cx="538200" cy="1711800"/>
            </a:xfrm>
            <a:prstGeom prst="chevron">
              <a:avLst>
                <a:gd name="adj" fmla="val 49673"/>
              </a:avLst>
            </a:prstGeom>
            <a:solidFill>
              <a:schemeClr val="accent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66"/>
            <p:cNvSpPr txBox="1"/>
            <p:nvPr/>
          </p:nvSpPr>
          <p:spPr>
            <a:xfrm>
              <a:off x="365925" y="2628113"/>
              <a:ext cx="22410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1C5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Deployment Frequency </a:t>
              </a:r>
              <a:endParaRPr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sp>
          <p:nvSpPr>
            <p:cNvPr id="571" name="Google Shape;571;p66"/>
            <p:cNvSpPr txBox="1"/>
            <p:nvPr/>
          </p:nvSpPr>
          <p:spPr>
            <a:xfrm>
              <a:off x="682100" y="1691950"/>
              <a:ext cx="18342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>
                  <a:solidFill>
                    <a:schemeClr val="accent2"/>
                  </a:solidFill>
                  <a:latin typeface="Open Sans"/>
                  <a:ea typeface="Open Sans"/>
                  <a:cs typeface="Open Sans"/>
                  <a:sym typeface="Open Sans"/>
                </a:rPr>
                <a:t>240x</a:t>
              </a:r>
              <a:endParaRPr sz="29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72" name="Google Shape;572;p66"/>
          <p:cNvGrpSpPr/>
          <p:nvPr/>
        </p:nvGrpSpPr>
        <p:grpSpPr>
          <a:xfrm>
            <a:off x="2739500" y="995125"/>
            <a:ext cx="1800900" cy="2136988"/>
            <a:chOff x="2739500" y="995125"/>
            <a:chExt cx="1800900" cy="2136988"/>
          </a:xfrm>
        </p:grpSpPr>
        <p:sp>
          <p:nvSpPr>
            <p:cNvPr id="573" name="Google Shape;573;p66"/>
            <p:cNvSpPr/>
            <p:nvPr/>
          </p:nvSpPr>
          <p:spPr>
            <a:xfrm rot="10800000" flipH="1">
              <a:off x="2843275" y="1436650"/>
              <a:ext cx="1634925" cy="1202327"/>
            </a:xfrm>
            <a:prstGeom prst="flowChartOffpageConnector">
              <a:avLst/>
            </a:prstGeom>
            <a:solidFill>
              <a:srgbClr val="FFFFFF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4" name="Google Shape;574;p66"/>
            <p:cNvSpPr/>
            <p:nvPr/>
          </p:nvSpPr>
          <p:spPr>
            <a:xfrm rot="5400000" flipH="1">
              <a:off x="3409200" y="408325"/>
              <a:ext cx="538200" cy="1711800"/>
            </a:xfrm>
            <a:prstGeom prst="chevron">
              <a:avLst>
                <a:gd name="adj" fmla="val 49673"/>
              </a:avLst>
            </a:prstGeom>
            <a:solidFill>
              <a:schemeClr val="accent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5" name="Google Shape;575;p66"/>
            <p:cNvSpPr txBox="1"/>
            <p:nvPr/>
          </p:nvSpPr>
          <p:spPr>
            <a:xfrm>
              <a:off x="2739500" y="2628113"/>
              <a:ext cx="18009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1C5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Delivery Lead time</a:t>
              </a:r>
              <a:endParaRPr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sp>
          <p:nvSpPr>
            <p:cNvPr id="576" name="Google Shape;576;p66"/>
            <p:cNvSpPr txBox="1"/>
            <p:nvPr/>
          </p:nvSpPr>
          <p:spPr>
            <a:xfrm>
              <a:off x="2819400" y="1524000"/>
              <a:ext cx="1711800" cy="11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accent2"/>
                  </a:solidFill>
                  <a:latin typeface="Open Sans"/>
                  <a:ea typeface="Open Sans"/>
                  <a:cs typeface="Open Sans"/>
                  <a:sym typeface="Open Sans"/>
                </a:rPr>
                <a:t>500 times</a:t>
              </a:r>
              <a:endParaRPr sz="23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lnSpc>
                  <a:spcPct val="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accent2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" sz="800">
                  <a:solidFill>
                    <a:schemeClr val="accent2"/>
                  </a:solidFill>
                  <a:latin typeface="Open Sans"/>
                  <a:ea typeface="Open Sans"/>
                  <a:cs typeface="Open Sans"/>
                  <a:sym typeface="Open Sans"/>
                </a:rPr>
                <a:t>feature releases</a:t>
              </a:r>
              <a:endParaRPr sz="23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accent2"/>
                  </a:solidFill>
                  <a:latin typeface="Open Sans"/>
                  <a:ea typeface="Open Sans"/>
                  <a:cs typeface="Open Sans"/>
                  <a:sym typeface="Open Sans"/>
                </a:rPr>
                <a:t>3000 times</a:t>
              </a:r>
              <a:endParaRPr sz="23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Open Sans"/>
                  <a:ea typeface="Open Sans"/>
                  <a:cs typeface="Open Sans"/>
                  <a:sym typeface="Open Sans"/>
                </a:rPr>
                <a:t>Infrastructure release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577" name="Google Shape;57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75" y="4466325"/>
            <a:ext cx="1406221" cy="5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6"/>
          <p:cNvSpPr txBox="1"/>
          <p:nvPr/>
        </p:nvSpPr>
        <p:spPr>
          <a:xfrm>
            <a:off x="137325" y="122950"/>
            <a:ext cx="84378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 performers do good at throughput &amp; stability</a:t>
            </a:r>
            <a:endParaRPr sz="2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79" name="Google Shape;579;p66"/>
          <p:cNvGrpSpPr/>
          <p:nvPr/>
        </p:nvGrpSpPr>
        <p:grpSpPr>
          <a:xfrm>
            <a:off x="4803600" y="1455725"/>
            <a:ext cx="1767100" cy="1128300"/>
            <a:chOff x="4803600" y="1455725"/>
            <a:chExt cx="1767100" cy="1128300"/>
          </a:xfrm>
        </p:grpSpPr>
        <p:sp>
          <p:nvSpPr>
            <p:cNvPr id="580" name="Google Shape;580;p66"/>
            <p:cNvSpPr/>
            <p:nvPr/>
          </p:nvSpPr>
          <p:spPr>
            <a:xfrm rot="5400000">
              <a:off x="5095350" y="1163975"/>
              <a:ext cx="1128300" cy="1711800"/>
            </a:xfrm>
            <a:prstGeom prst="chevron">
              <a:avLst>
                <a:gd name="adj" fmla="val 27490"/>
              </a:avLst>
            </a:prstGeom>
            <a:solidFill>
              <a:srgbClr val="FFFFFF"/>
            </a:solidFill>
            <a:ln w="38100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1" name="Google Shape;581;p66"/>
            <p:cNvSpPr txBox="1"/>
            <p:nvPr/>
          </p:nvSpPr>
          <p:spPr>
            <a:xfrm>
              <a:off x="4907200" y="1780150"/>
              <a:ext cx="16635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Elite Performers: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2604 times faster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82" name="Google Shape;582;p66"/>
          <p:cNvGrpSpPr/>
          <p:nvPr/>
        </p:nvGrpSpPr>
        <p:grpSpPr>
          <a:xfrm>
            <a:off x="6937200" y="1455725"/>
            <a:ext cx="1711800" cy="1128300"/>
            <a:chOff x="6937200" y="1455725"/>
            <a:chExt cx="1711800" cy="1128300"/>
          </a:xfrm>
        </p:grpSpPr>
        <p:sp>
          <p:nvSpPr>
            <p:cNvPr id="583" name="Google Shape;583;p66"/>
            <p:cNvSpPr/>
            <p:nvPr/>
          </p:nvSpPr>
          <p:spPr>
            <a:xfrm rot="5400000">
              <a:off x="7228950" y="1163975"/>
              <a:ext cx="1128300" cy="1711800"/>
            </a:xfrm>
            <a:prstGeom prst="chevron">
              <a:avLst>
                <a:gd name="adj" fmla="val 27490"/>
              </a:avLst>
            </a:prstGeom>
            <a:solidFill>
              <a:srgbClr val="FFFFFF"/>
            </a:solidFill>
            <a:ln w="38100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4" name="Google Shape;584;p66"/>
            <p:cNvSpPr txBox="1"/>
            <p:nvPr/>
          </p:nvSpPr>
          <p:spPr>
            <a:xfrm>
              <a:off x="6937200" y="1780150"/>
              <a:ext cx="16635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Elite Performers: 7 times lower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85" name="Google Shape;585;p66"/>
          <p:cNvGrpSpPr/>
          <p:nvPr/>
        </p:nvGrpSpPr>
        <p:grpSpPr>
          <a:xfrm>
            <a:off x="688800" y="3208325"/>
            <a:ext cx="1711800" cy="1128300"/>
            <a:chOff x="688800" y="3208325"/>
            <a:chExt cx="1711800" cy="1128300"/>
          </a:xfrm>
        </p:grpSpPr>
        <p:sp>
          <p:nvSpPr>
            <p:cNvPr id="586" name="Google Shape;586;p66"/>
            <p:cNvSpPr/>
            <p:nvPr/>
          </p:nvSpPr>
          <p:spPr>
            <a:xfrm rot="5400000" flipH="1">
              <a:off x="980550" y="2916575"/>
              <a:ext cx="1128300" cy="1711800"/>
            </a:xfrm>
            <a:prstGeom prst="chevron">
              <a:avLst>
                <a:gd name="adj" fmla="val 27490"/>
              </a:avLst>
            </a:prstGeom>
            <a:solidFill>
              <a:srgbClr val="FFFFFF"/>
            </a:solidFill>
            <a:ln w="38100" cap="flat" cmpd="sng">
              <a:solidFill>
                <a:srgbClr val="7F6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7" name="Google Shape;587;p66"/>
            <p:cNvSpPr txBox="1"/>
            <p:nvPr/>
          </p:nvSpPr>
          <p:spPr>
            <a:xfrm>
              <a:off x="688800" y="3456550"/>
              <a:ext cx="17118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Elite Performers: 208 times more</a:t>
              </a:r>
              <a:endParaRPr sz="15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88" name="Google Shape;588;p66"/>
          <p:cNvGrpSpPr/>
          <p:nvPr/>
        </p:nvGrpSpPr>
        <p:grpSpPr>
          <a:xfrm>
            <a:off x="2746200" y="3208325"/>
            <a:ext cx="1739700" cy="1128300"/>
            <a:chOff x="2746200" y="3208325"/>
            <a:chExt cx="1739700" cy="1128300"/>
          </a:xfrm>
        </p:grpSpPr>
        <p:grpSp>
          <p:nvGrpSpPr>
            <p:cNvPr id="589" name="Google Shape;589;p66"/>
            <p:cNvGrpSpPr/>
            <p:nvPr/>
          </p:nvGrpSpPr>
          <p:grpSpPr>
            <a:xfrm>
              <a:off x="2746200" y="3208325"/>
              <a:ext cx="1711800" cy="1128300"/>
              <a:chOff x="2746200" y="3208325"/>
              <a:chExt cx="1711800" cy="1128300"/>
            </a:xfrm>
          </p:grpSpPr>
          <p:sp>
            <p:nvSpPr>
              <p:cNvPr id="590" name="Google Shape;590;p66"/>
              <p:cNvSpPr/>
              <p:nvPr/>
            </p:nvSpPr>
            <p:spPr>
              <a:xfrm rot="5400000" flipH="1">
                <a:off x="3037950" y="2916575"/>
                <a:ext cx="1128300" cy="1711800"/>
              </a:xfrm>
              <a:prstGeom prst="chevron">
                <a:avLst>
                  <a:gd name="adj" fmla="val 27490"/>
                </a:avLst>
              </a:prstGeom>
              <a:solidFill>
                <a:srgbClr val="FFFFFF"/>
              </a:solidFill>
              <a:ln w="38100" cap="flat" cmpd="sng">
                <a:solidFill>
                  <a:srgbClr val="7F6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1" name="Google Shape;591;p66"/>
              <p:cNvSpPr txBox="1"/>
              <p:nvPr/>
            </p:nvSpPr>
            <p:spPr>
              <a:xfrm>
                <a:off x="2926000" y="3532750"/>
                <a:ext cx="1528200" cy="44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592" name="Google Shape;592;p66"/>
            <p:cNvSpPr txBox="1"/>
            <p:nvPr/>
          </p:nvSpPr>
          <p:spPr>
            <a:xfrm>
              <a:off x="2822400" y="3466325"/>
              <a:ext cx="16635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Elite Performers: 106 times faster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7"/>
          <p:cNvSpPr txBox="1"/>
          <p:nvPr/>
        </p:nvSpPr>
        <p:spPr>
          <a:xfrm>
            <a:off x="173736" y="-27432"/>
            <a:ext cx="3418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Key Learnings</a:t>
            </a:r>
            <a:endParaRPr sz="24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8" name="Google Shape;598;p67"/>
          <p:cNvSpPr txBox="1"/>
          <p:nvPr/>
        </p:nvSpPr>
        <p:spPr>
          <a:xfrm>
            <a:off x="7550" y="3454700"/>
            <a:ext cx="85515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Enable monitoring to ensure continuous compliance to policy and controls</a:t>
            </a: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99" name="Google Shape;599;p67"/>
          <p:cNvSpPr txBox="1"/>
          <p:nvPr/>
        </p:nvSpPr>
        <p:spPr>
          <a:xfrm>
            <a:off x="0" y="838200"/>
            <a:ext cx="87585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Think BIG and BOLD!</a:t>
            </a: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00" name="Google Shape;600;p67"/>
          <p:cNvSpPr txBox="1"/>
          <p:nvPr/>
        </p:nvSpPr>
        <p:spPr>
          <a:xfrm>
            <a:off x="0" y="1828800"/>
            <a:ext cx="8428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Power of agile - willingness to fail fast and small</a:t>
            </a: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01" name="Google Shape;601;p67"/>
          <p:cNvSpPr txBox="1"/>
          <p:nvPr/>
        </p:nvSpPr>
        <p:spPr>
          <a:xfrm>
            <a:off x="0" y="1344600"/>
            <a:ext cx="83247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Architect for scale and growth - iterative delivery</a:t>
            </a: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02" name="Google Shape;602;p67"/>
          <p:cNvSpPr txBox="1"/>
          <p:nvPr/>
        </p:nvSpPr>
        <p:spPr>
          <a:xfrm>
            <a:off x="0" y="2351000"/>
            <a:ext cx="92472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Automation enables speed, productivity, stability and quality</a:t>
            </a:r>
            <a:r>
              <a:rPr lang="en" sz="1600" i="1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- No Fear Releases </a:t>
            </a:r>
            <a:endParaRPr sz="1600" i="1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03" name="Google Shape;603;p67"/>
          <p:cNvSpPr txBox="1"/>
          <p:nvPr/>
        </p:nvSpPr>
        <p:spPr>
          <a:xfrm>
            <a:off x="0" y="4025000"/>
            <a:ext cx="8955900" cy="8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Never underestimate the challenges of the human change-curve with a radical technology transformation</a:t>
            </a: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04" name="Google Shape;604;p67"/>
          <p:cNvSpPr txBox="1"/>
          <p:nvPr/>
        </p:nvSpPr>
        <p:spPr>
          <a:xfrm>
            <a:off x="0" y="2884400"/>
            <a:ext cx="92472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1C5FF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Build a culture of acceptance and empowerment -  blameless post mortems!</a:t>
            </a:r>
            <a:endParaRPr sz="1600" i="1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8"/>
          <p:cNvSpPr/>
          <p:nvPr/>
        </p:nvSpPr>
        <p:spPr>
          <a:xfrm>
            <a:off x="0" y="-100"/>
            <a:ext cx="3644700" cy="5143500"/>
          </a:xfrm>
          <a:prstGeom prst="rect">
            <a:avLst/>
          </a:prstGeom>
          <a:solidFill>
            <a:srgbClr val="0D1B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8"/>
          <p:cNvSpPr txBox="1"/>
          <p:nvPr/>
        </p:nvSpPr>
        <p:spPr>
          <a:xfrm>
            <a:off x="173736" y="1700784"/>
            <a:ext cx="3418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Looking for help!</a:t>
            </a:r>
            <a:endParaRPr sz="24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1" name="Google Shape;611;p68"/>
          <p:cNvSpPr txBox="1"/>
          <p:nvPr/>
        </p:nvSpPr>
        <p:spPr>
          <a:xfrm>
            <a:off x="3760550" y="1441400"/>
            <a:ext cx="5278800" cy="20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approach have others taken to address the challenges of the human change-curve during a significant technology transformation?</a:t>
            </a:r>
            <a:endParaRPr sz="1600" i="1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01074" cy="26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6078" y="0"/>
            <a:ext cx="4637923" cy="2608824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69"/>
          <p:cNvSpPr txBox="1"/>
          <p:nvPr/>
        </p:nvSpPr>
        <p:spPr>
          <a:xfrm>
            <a:off x="296650" y="2818225"/>
            <a:ext cx="8646600" cy="19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Contact us on the transformation and share your journey!</a:t>
            </a:r>
            <a:endParaRPr sz="1600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C4F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00C4F2"/>
                </a:solidFill>
                <a:latin typeface="Open Sans SemiBold"/>
                <a:ea typeface="Open Sans SemiBold"/>
                <a:cs typeface="Open Sans SemiBold"/>
                <a:sym typeface="Open Sans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Rakesh Goyal</a:t>
            </a:r>
            <a:endParaRPr sz="1600" dirty="0">
              <a:solidFill>
                <a:srgbClr val="00C4F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C4F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00C4F2"/>
                </a:solidFill>
                <a:latin typeface="Open Sans SemiBold"/>
                <a:ea typeface="Open Sans SemiBold"/>
                <a:cs typeface="Open Sans SemiBold"/>
                <a:sym typeface="Open Sans SemiBol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Jennifer Hansen</a:t>
            </a:r>
            <a:endParaRPr sz="1600" dirty="0">
              <a:solidFill>
                <a:srgbClr val="00C4F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C4F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 dirty="0">
                <a:solidFill>
                  <a:srgbClr val="00C4F2"/>
                </a:solidFill>
                <a:latin typeface="Open Sans SemiBold"/>
                <a:ea typeface="Open Sans SemiBold"/>
                <a:cs typeface="Open Sans SemiBold"/>
                <a:sym typeface="Open Sans SemiBold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Biswanath Basu (Bose)</a:t>
            </a:r>
            <a:endParaRPr sz="1600" dirty="0">
              <a:solidFill>
                <a:srgbClr val="00C4F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C4F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 txBox="1"/>
          <p:nvPr/>
        </p:nvSpPr>
        <p:spPr>
          <a:xfrm>
            <a:off x="1393100" y="277625"/>
            <a:ext cx="1216200" cy="9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25</a:t>
            </a:r>
            <a:endParaRPr sz="38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YEARS OLD</a:t>
            </a:r>
            <a:endParaRPr sz="1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ctr" rtl="0">
              <a:spcBef>
                <a:spcPts val="2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190" name="Google Shape;190;p44"/>
          <p:cNvGrpSpPr/>
          <p:nvPr/>
        </p:nvGrpSpPr>
        <p:grpSpPr>
          <a:xfrm>
            <a:off x="322400" y="1585050"/>
            <a:ext cx="2286900" cy="1590879"/>
            <a:chOff x="322400" y="1585050"/>
            <a:chExt cx="2286900" cy="1590879"/>
          </a:xfrm>
        </p:grpSpPr>
        <p:pic>
          <p:nvPicPr>
            <p:cNvPr id="191" name="Google Shape;191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2375" y="1585050"/>
              <a:ext cx="1216152" cy="1216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44"/>
            <p:cNvSpPr txBox="1"/>
            <p:nvPr/>
          </p:nvSpPr>
          <p:spPr>
            <a:xfrm>
              <a:off x="322400" y="2348829"/>
              <a:ext cx="2286900" cy="8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457200" lvl="0" indent="0" algn="l" rtl="0">
                <a:spcBef>
                  <a:spcPts val="220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MILLIONS OF ACCOUNTS</a:t>
              </a:r>
              <a:endParaRPr sz="18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sp>
        <p:nvSpPr>
          <p:cNvPr id="193" name="Google Shape;193;p44"/>
          <p:cNvSpPr txBox="1"/>
          <p:nvPr/>
        </p:nvSpPr>
        <p:spPr>
          <a:xfrm>
            <a:off x="322400" y="3711650"/>
            <a:ext cx="29595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220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10,000+</a:t>
            </a:r>
            <a:br>
              <a:rPr lang="en" sz="59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ENGINEERS </a:t>
            </a:r>
            <a:endParaRPr sz="1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4" name="Google Shape;194;p44"/>
          <p:cNvSpPr txBox="1"/>
          <p:nvPr/>
        </p:nvSpPr>
        <p:spPr>
          <a:xfrm>
            <a:off x="6242700" y="56493"/>
            <a:ext cx="2737200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20</a:t>
            </a:r>
            <a:r>
              <a:rPr lang="en" sz="2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br>
              <a:rPr lang="en" sz="2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YEARS ON THE F-500 LIST</a:t>
            </a:r>
            <a:endParaRPr sz="1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5" name="Google Shape;195;p44"/>
          <p:cNvSpPr txBox="1"/>
          <p:nvPr/>
        </p:nvSpPr>
        <p:spPr>
          <a:xfrm>
            <a:off x="6679325" y="1755275"/>
            <a:ext cx="2300700" cy="1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Top 10</a:t>
            </a:r>
            <a:endParaRPr sz="38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DEVOPS LEADERS</a:t>
            </a:r>
            <a:endParaRPr sz="38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6" name="Google Shape;196;p44"/>
          <p:cNvSpPr txBox="1">
            <a:spLocks noGrp="1"/>
          </p:cNvSpPr>
          <p:nvPr>
            <p:ph type="body" idx="1"/>
          </p:nvPr>
        </p:nvSpPr>
        <p:spPr>
          <a:xfrm>
            <a:off x="6004300" y="4083975"/>
            <a:ext cx="3105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timist"/>
              <a:buNone/>
            </a:pPr>
            <a:endParaRPr sz="22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ONE OF THE </a:t>
            </a:r>
            <a:r>
              <a:rPr lang="en" sz="1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LARGEST DIGITAL BANK</a:t>
            </a: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S</a:t>
            </a:r>
            <a:endParaRPr sz="1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timist"/>
              <a:buNone/>
            </a:pPr>
            <a:endParaRPr sz="22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97" name="Google Shape;19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800" y="3303720"/>
            <a:ext cx="896112" cy="896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4"/>
          <p:cNvPicPr preferRelativeResize="0"/>
          <p:nvPr/>
        </p:nvPicPr>
        <p:blipFill rotWithShape="1">
          <a:blip r:embed="rId6">
            <a:alphaModFix/>
          </a:blip>
          <a:srcRect l="3965" r="32389"/>
          <a:stretch/>
        </p:blipFill>
        <p:spPr>
          <a:xfrm>
            <a:off x="2857873" y="1071775"/>
            <a:ext cx="3214200" cy="2841000"/>
          </a:xfrm>
          <a:prstGeom prst="rect">
            <a:avLst/>
          </a:prstGeom>
          <a:solidFill>
            <a:srgbClr val="49BBE0"/>
          </a:solidFill>
          <a:ln>
            <a:noFill/>
          </a:ln>
          <a:effectLst>
            <a:outerShdw blurRad="285750" dist="47625" dir="5400000" algn="bl" rotWithShape="0">
              <a:srgbClr val="21C5FF">
                <a:alpha val="2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5" descr="Related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92" y="-468283"/>
            <a:ext cx="9141617" cy="608005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5"/>
          <p:cNvSpPr txBox="1"/>
          <p:nvPr/>
        </p:nvSpPr>
        <p:spPr>
          <a:xfrm>
            <a:off x="76200" y="92775"/>
            <a:ext cx="91092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537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Agile &amp; DevOps Transformation </a:t>
            </a:r>
            <a:endParaRPr sz="3600">
              <a:solidFill>
                <a:srgbClr val="00537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6" name="Google Shape;206;p45"/>
          <p:cNvSpPr txBox="1"/>
          <p:nvPr/>
        </p:nvSpPr>
        <p:spPr>
          <a:xfrm>
            <a:off x="1168090" y="1679027"/>
            <a:ext cx="784473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Waterfall		=&gt;		Agile</a:t>
            </a:r>
            <a:endParaRPr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45"/>
          <p:cNvSpPr txBox="1"/>
          <p:nvPr/>
        </p:nvSpPr>
        <p:spPr>
          <a:xfrm>
            <a:off x="1198957" y="2769976"/>
            <a:ext cx="7028100" cy="833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Monolithic		=&gt; 		Microservices</a:t>
            </a:r>
            <a:endParaRPr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45"/>
          <p:cNvSpPr txBox="1"/>
          <p:nvPr/>
        </p:nvSpPr>
        <p:spPr>
          <a:xfrm>
            <a:off x="1168091" y="2253377"/>
            <a:ext cx="8758512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Outsource		=&gt;		Insource &amp; Open source</a:t>
            </a:r>
            <a:endParaRPr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45"/>
          <p:cNvSpPr txBox="1"/>
          <p:nvPr/>
        </p:nvSpPr>
        <p:spPr>
          <a:xfrm>
            <a:off x="1198957" y="3415976"/>
            <a:ext cx="6843223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Center 		=&gt; 		Cloud</a:t>
            </a:r>
            <a:endParaRPr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3375" y="734925"/>
            <a:ext cx="7702027" cy="43323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6"/>
          <p:cNvSpPr txBox="1"/>
          <p:nvPr/>
        </p:nvSpPr>
        <p:spPr>
          <a:xfrm>
            <a:off x="76200" y="92775"/>
            <a:ext cx="91092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Change Banking for Good!</a:t>
            </a:r>
            <a:endParaRPr sz="28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" name="Customer Agent">
            <a:hlinkClick r:id="" action="ppaction://media"/>
            <a:extLst>
              <a:ext uri="{FF2B5EF4-FFF2-40B4-BE49-F238E27FC236}">
                <a16:creationId xmlns:a16="http://schemas.microsoft.com/office/drawing/2014/main" id="{2C64E36F-82CD-4A91-AF00-5F109B68F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70277" y="730002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7"/>
          <p:cNvSpPr txBox="1"/>
          <p:nvPr/>
        </p:nvSpPr>
        <p:spPr>
          <a:xfrm>
            <a:off x="1101700" y="992350"/>
            <a:ext cx="6552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Core Customer Servicing Platform </a:t>
            </a:r>
            <a:endParaRPr sz="21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2" name="Google Shape;222;p47"/>
          <p:cNvSpPr txBox="1"/>
          <p:nvPr/>
        </p:nvSpPr>
        <p:spPr>
          <a:xfrm>
            <a:off x="1201750" y="2358125"/>
            <a:ext cx="6552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Servicing tens of millions of customers generating ‘100’s of millions in bottom-line value </a:t>
            </a:r>
            <a:endParaRPr sz="2100" i="1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i="1">
              <a:solidFill>
                <a:srgbClr val="21C5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319" y="-1560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8"/>
          <p:cNvSpPr txBox="1"/>
          <p:nvPr/>
        </p:nvSpPr>
        <p:spPr>
          <a:xfrm>
            <a:off x="177150" y="-30575"/>
            <a:ext cx="84849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Project Objectives  </a:t>
            </a:r>
            <a:endParaRPr sz="2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9"/>
          <p:cNvSpPr txBox="1"/>
          <p:nvPr/>
        </p:nvSpPr>
        <p:spPr>
          <a:xfrm>
            <a:off x="177150" y="-30575"/>
            <a:ext cx="84849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Key Guiding Principles</a:t>
            </a:r>
            <a:endParaRPr sz="2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4" name="Google Shape;234;p49"/>
          <p:cNvSpPr/>
          <p:nvPr/>
        </p:nvSpPr>
        <p:spPr>
          <a:xfrm>
            <a:off x="569725" y="1723600"/>
            <a:ext cx="2028600" cy="1222200"/>
          </a:xfrm>
          <a:prstGeom prst="rect">
            <a:avLst/>
          </a:prstGeom>
          <a:solidFill>
            <a:srgbClr val="0094FF">
              <a:alpha val="45810"/>
            </a:srgbClr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Work backwards from customer needs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5" name="Google Shape;235;p49"/>
          <p:cNvSpPr/>
          <p:nvPr/>
        </p:nvSpPr>
        <p:spPr>
          <a:xfrm>
            <a:off x="3585687" y="1723600"/>
            <a:ext cx="2028600" cy="1222200"/>
          </a:xfrm>
          <a:prstGeom prst="rect">
            <a:avLst/>
          </a:prstGeom>
          <a:solidFill>
            <a:srgbClr val="0094FF">
              <a:alpha val="45810"/>
            </a:srgbClr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Maximize Learnings &amp; Minimize Risk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6" name="Google Shape;236;p49"/>
          <p:cNvSpPr/>
          <p:nvPr/>
        </p:nvSpPr>
        <p:spPr>
          <a:xfrm>
            <a:off x="6677849" y="1723600"/>
            <a:ext cx="2028600" cy="1222200"/>
          </a:xfrm>
          <a:prstGeom prst="rect">
            <a:avLst/>
          </a:prstGeom>
          <a:solidFill>
            <a:srgbClr val="0094FF">
              <a:alpha val="45810"/>
            </a:srgbClr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 vigilant about anchoring bias</a:t>
            </a:r>
            <a:endParaRPr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0"/>
          <p:cNvSpPr txBox="1"/>
          <p:nvPr/>
        </p:nvSpPr>
        <p:spPr>
          <a:xfrm>
            <a:off x="177150" y="-30575"/>
            <a:ext cx="84849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 risk based approach was needed</a:t>
            </a:r>
            <a:endParaRPr sz="25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242" name="Google Shape;242;p50"/>
          <p:cNvGrpSpPr/>
          <p:nvPr/>
        </p:nvGrpSpPr>
        <p:grpSpPr>
          <a:xfrm>
            <a:off x="2381600" y="1614964"/>
            <a:ext cx="3510525" cy="2994636"/>
            <a:chOff x="2381600" y="1614964"/>
            <a:chExt cx="3510525" cy="2994636"/>
          </a:xfrm>
        </p:grpSpPr>
        <p:grpSp>
          <p:nvGrpSpPr>
            <p:cNvPr id="243" name="Google Shape;243;p50"/>
            <p:cNvGrpSpPr/>
            <p:nvPr/>
          </p:nvGrpSpPr>
          <p:grpSpPr>
            <a:xfrm>
              <a:off x="2381600" y="1614964"/>
              <a:ext cx="3122731" cy="1728275"/>
              <a:chOff x="2381600" y="1614964"/>
              <a:chExt cx="3122731" cy="1728275"/>
            </a:xfrm>
          </p:grpSpPr>
          <p:sp>
            <p:nvSpPr>
              <p:cNvPr id="244" name="Google Shape;244;p50"/>
              <p:cNvSpPr/>
              <p:nvPr/>
            </p:nvSpPr>
            <p:spPr>
              <a:xfrm>
                <a:off x="2381600" y="2225550"/>
                <a:ext cx="390000" cy="279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45" name="Google Shape;245;p5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910299" y="1614964"/>
                <a:ext cx="2594032" cy="172827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8575" dist="28575" dir="5400000" algn="bl" rotWithShape="0">
                  <a:srgbClr val="D9D9D9">
                    <a:alpha val="50000"/>
                  </a:srgbClr>
                </a:outerShdw>
              </a:effectLst>
            </p:spPr>
          </p:pic>
        </p:grpSp>
        <p:sp>
          <p:nvSpPr>
            <p:cNvPr id="246" name="Google Shape;246;p50"/>
            <p:cNvSpPr txBox="1"/>
            <p:nvPr/>
          </p:nvSpPr>
          <p:spPr>
            <a:xfrm>
              <a:off x="2830025" y="3567400"/>
              <a:ext cx="3062100" cy="10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1C5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Deliver a minimum viable experience (MVE) on ‘thin-slices’ </a:t>
              </a:r>
              <a:endParaRPr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grpSp>
        <p:nvGrpSpPr>
          <p:cNvPr id="247" name="Google Shape;247;p50"/>
          <p:cNvGrpSpPr/>
          <p:nvPr/>
        </p:nvGrpSpPr>
        <p:grpSpPr>
          <a:xfrm>
            <a:off x="5582000" y="1614964"/>
            <a:ext cx="3409600" cy="2757336"/>
            <a:chOff x="5582000" y="1614964"/>
            <a:chExt cx="3409600" cy="2757336"/>
          </a:xfrm>
        </p:grpSpPr>
        <p:sp>
          <p:nvSpPr>
            <p:cNvPr id="248" name="Google Shape;248;p50"/>
            <p:cNvSpPr txBox="1"/>
            <p:nvPr/>
          </p:nvSpPr>
          <p:spPr>
            <a:xfrm>
              <a:off x="6411425" y="3567400"/>
              <a:ext cx="2322000" cy="80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1C5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Learn quickly, iterate and Scale-up</a:t>
              </a:r>
              <a:endParaRPr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grpSp>
          <p:nvGrpSpPr>
            <p:cNvPr id="249" name="Google Shape;249;p50"/>
            <p:cNvGrpSpPr/>
            <p:nvPr/>
          </p:nvGrpSpPr>
          <p:grpSpPr>
            <a:xfrm>
              <a:off x="5582000" y="1614964"/>
              <a:ext cx="3409600" cy="1728285"/>
              <a:chOff x="5582000" y="1614964"/>
              <a:chExt cx="3409600" cy="1728285"/>
            </a:xfrm>
          </p:grpSpPr>
          <p:sp>
            <p:nvSpPr>
              <p:cNvPr id="250" name="Google Shape;250;p50"/>
              <p:cNvSpPr/>
              <p:nvPr/>
            </p:nvSpPr>
            <p:spPr>
              <a:xfrm>
                <a:off x="5582000" y="2225550"/>
                <a:ext cx="390000" cy="279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51" name="Google Shape;251;p5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24400" y="1614964"/>
                <a:ext cx="2867200" cy="172828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8575" dist="28575" dir="5400000" algn="bl" rotWithShape="0">
                  <a:srgbClr val="D9D9D9">
                    <a:alpha val="50000"/>
                  </a:srgbClr>
                </a:outerShdw>
              </a:effectLst>
            </p:spPr>
          </p:pic>
        </p:grpSp>
      </p:grpSp>
      <p:grpSp>
        <p:nvGrpSpPr>
          <p:cNvPr id="252" name="Google Shape;252;p50"/>
          <p:cNvGrpSpPr/>
          <p:nvPr/>
        </p:nvGrpSpPr>
        <p:grpSpPr>
          <a:xfrm>
            <a:off x="86825" y="1676400"/>
            <a:ext cx="2435700" cy="3136600"/>
            <a:chOff x="86825" y="1676400"/>
            <a:chExt cx="2435700" cy="3136600"/>
          </a:xfrm>
        </p:grpSpPr>
        <p:sp>
          <p:nvSpPr>
            <p:cNvPr id="253" name="Google Shape;253;p50"/>
            <p:cNvSpPr txBox="1"/>
            <p:nvPr/>
          </p:nvSpPr>
          <p:spPr>
            <a:xfrm>
              <a:off x="86825" y="3567400"/>
              <a:ext cx="2435700" cy="12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1C5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Segment populations based on customer needs </a:t>
              </a:r>
              <a:endParaRPr>
                <a:solidFill>
                  <a:srgbClr val="21C5FF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pic>
          <p:nvPicPr>
            <p:cNvPr id="254" name="Google Shape;254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9226" y="1676400"/>
              <a:ext cx="1981802" cy="1597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Theme2">
  <a:themeElements>
    <a:clrScheme name="Capital One">
      <a:dk1>
        <a:srgbClr val="000000"/>
      </a:dk1>
      <a:lt1>
        <a:srgbClr val="FFFFFF"/>
      </a:lt1>
      <a:dk2>
        <a:srgbClr val="003A6F"/>
      </a:dk2>
      <a:lt2>
        <a:srgbClr val="808080"/>
      </a:lt2>
      <a:accent1>
        <a:srgbClr val="FFE512"/>
      </a:accent1>
      <a:accent2>
        <a:srgbClr val="000099"/>
      </a:accent2>
      <a:accent3>
        <a:srgbClr val="00AB39"/>
      </a:accent3>
      <a:accent4>
        <a:srgbClr val="A12830"/>
      </a:accent4>
      <a:accent5>
        <a:srgbClr val="C41E99"/>
      </a:accent5>
      <a:accent6>
        <a:srgbClr val="FF5C00"/>
      </a:accent6>
      <a:hlink>
        <a:srgbClr val="000099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893</Words>
  <Application>Microsoft Office PowerPoint</Application>
  <PresentationFormat>On-screen Show (16:9)</PresentationFormat>
  <Paragraphs>203</Paragraphs>
  <Slides>28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4" baseType="lpstr">
      <vt:lpstr>Calibri</vt:lpstr>
      <vt:lpstr>Comic Sans MS</vt:lpstr>
      <vt:lpstr>Optimist SemiBold</vt:lpstr>
      <vt:lpstr>Roboto</vt:lpstr>
      <vt:lpstr>Open Sans SemiBold</vt:lpstr>
      <vt:lpstr>Arial</vt:lpstr>
      <vt:lpstr>Optimist ExtraLight</vt:lpstr>
      <vt:lpstr>Helvetica Neue</vt:lpstr>
      <vt:lpstr>Optimist Light</vt:lpstr>
      <vt:lpstr>Open Sans</vt:lpstr>
      <vt:lpstr>Gill Sans</vt:lpstr>
      <vt:lpstr>Helvetica Neue Light</vt:lpstr>
      <vt:lpstr>Optimist</vt:lpstr>
      <vt:lpstr>Simple Light</vt:lpstr>
      <vt:lpstr>5_Theme2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DBG</dc:creator>
  <cp:lastModifiedBy>Paul Hansen</cp:lastModifiedBy>
  <cp:revision>18</cp:revision>
  <dcterms:modified xsi:type="dcterms:W3CDTF">2020-10-04T16:18:49Z</dcterms:modified>
</cp:coreProperties>
</file>